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3" r:id="rId1"/>
    <p:sldMasterId id="2147483696" r:id="rId2"/>
    <p:sldMasterId id="2147483709" r:id="rId3"/>
    <p:sldMasterId id="2147483658" r:id="rId4"/>
    <p:sldMasterId id="2147483675" r:id="rId5"/>
    <p:sldMasterId id="2147483698" r:id="rId6"/>
    <p:sldMasterId id="2147483705" r:id="rId7"/>
  </p:sldMasterIdLst>
  <p:notesMasterIdLst>
    <p:notesMasterId r:id="rId22"/>
  </p:notesMasterIdLst>
  <p:sldIdLst>
    <p:sldId id="267" r:id="rId8"/>
    <p:sldId id="273" r:id="rId9"/>
    <p:sldId id="258" r:id="rId10"/>
    <p:sldId id="341" r:id="rId11"/>
    <p:sldId id="259" r:id="rId12"/>
    <p:sldId id="376" r:id="rId13"/>
    <p:sldId id="387" r:id="rId14"/>
    <p:sldId id="374" r:id="rId15"/>
    <p:sldId id="388" r:id="rId16"/>
    <p:sldId id="377" r:id="rId17"/>
    <p:sldId id="378" r:id="rId18"/>
    <p:sldId id="264" r:id="rId19"/>
    <p:sldId id="265" r:id="rId20"/>
    <p:sldId id="270" r:id="rId21"/>
  </p:sldIdLst>
  <p:sldSz cx="7556500" cy="10693400"/>
  <p:notesSz cx="6858000" cy="9144000"/>
  <p:embeddedFontLst>
    <p:embeddedFont>
      <p:font typeface="Calibri" panose="020F0502020204030204" pitchFamily="34" charset="0"/>
      <p:regular r:id="rId23"/>
      <p:bold r:id="rId24"/>
      <p:italic r:id="rId25"/>
      <p:boldItalic r:id="rId26"/>
    </p:embeddedFont>
    <p:embeddedFont>
      <p:font typeface="Fredoka One" panose="02000000000000000000" pitchFamily="2" charset="0"/>
      <p:regular r:id="rId27"/>
    </p:embeddedFont>
    <p:embeddedFont>
      <p:font typeface="Microsoft Sans Serif" panose="020B0604020202020204" pitchFamily="34" charset="0"/>
      <p:regular r:id="rId28"/>
    </p:embeddedFont>
    <p:embeddedFont>
      <p:font typeface="Raleway" panose="020B0003030101060003" pitchFamily="34" charset="0"/>
      <p:regular r:id="rId29"/>
      <p:bold r:id="rId30"/>
    </p:embeddedFont>
    <p:embeddedFont>
      <p:font typeface="Raleway Bold" panose="020B0803030101060003" pitchFamily="34"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12" userDrawn="1">
          <p15:clr>
            <a:srgbClr val="A4A3A4"/>
          </p15:clr>
        </p15:guide>
        <p15:guide id="4" pos="4348" userDrawn="1">
          <p15:clr>
            <a:srgbClr val="A4A3A4"/>
          </p15:clr>
        </p15:guide>
        <p15:guide id="5" orient="horz" pos="3368">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uario" initials="U" lastIdx="1" clrIdx="0">
    <p:extLst>
      <p:ext uri="{19B8F6BF-5375-455C-9EA6-DF929625EA0E}">
        <p15:presenceInfo xmlns:p15="http://schemas.microsoft.com/office/powerpoint/2012/main" userId="Usuar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B0"/>
    <a:srgbClr val="FCCD50"/>
    <a:srgbClr val="D0D0D0"/>
    <a:srgbClr val="CF5C78"/>
    <a:srgbClr val="E8E8E8"/>
    <a:srgbClr val="00AEC0"/>
    <a:srgbClr val="E29EAE"/>
    <a:srgbClr val="05E7FF"/>
    <a:srgbClr val="3BECFF"/>
    <a:srgbClr val="A3A2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74" autoAdjust="0"/>
  </p:normalViewPr>
  <p:slideViewPr>
    <p:cSldViewPr>
      <p:cViewPr>
        <p:scale>
          <a:sx n="70" d="100"/>
          <a:sy n="70" d="100"/>
        </p:scale>
        <p:origin x="48" y="-126"/>
      </p:cViewPr>
      <p:guideLst>
        <p:guide pos="412"/>
        <p:guide pos="4348"/>
        <p:guide orient="horz" pos="33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4.fntdata"/><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3.fntdata"/><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17.03.2022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665538" y="512763"/>
            <a:ext cx="1812925" cy="2566987"/>
          </a:xfrm>
        </p:spPr>
      </p:sp>
      <p:sp>
        <p:nvSpPr>
          <p:cNvPr id="3" name="Marcador de notas 2"/>
          <p:cNvSpPr>
            <a:spLocks noGrp="1"/>
          </p:cNvSpPr>
          <p:nvPr>
            <p:ph type="body" idx="1"/>
          </p:nvPr>
        </p:nvSpPr>
        <p:spPr/>
        <p:txBody>
          <a:bodyPr/>
          <a:lstStyle/>
          <a:p>
            <a:endParaRPr lang="es-VE"/>
          </a:p>
        </p:txBody>
      </p:sp>
      <p:sp>
        <p:nvSpPr>
          <p:cNvPr id="4" name="Marcador de número de diapositiva 3"/>
          <p:cNvSpPr>
            <a:spLocks noGrp="1"/>
          </p:cNvSpPr>
          <p:nvPr>
            <p:ph type="sldNum" sz="quarter" idx="5"/>
          </p:nvPr>
        </p:nvSpPr>
        <p:spPr/>
        <p:txBody>
          <a:bodyPr/>
          <a:lstStyle/>
          <a:p>
            <a:fld id="{871B2431-D351-4C6E-A3CF-9DFAC0E3E050}" type="slidenum">
              <a:rPr lang="cs-CZ" smtClean="0"/>
              <a:pPr/>
              <a:t>2</a:t>
            </a:fld>
            <a:endParaRPr lang="cs-CZ"/>
          </a:p>
        </p:txBody>
      </p:sp>
    </p:spTree>
    <p:extLst>
      <p:ext uri="{BB962C8B-B14F-4D97-AF65-F5344CB8AC3E}">
        <p14:creationId xmlns:p14="http://schemas.microsoft.com/office/powerpoint/2010/main" val="143744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17.03.2022</a:t>
            </a:fld>
            <a:endParaRPr lang="cs-CZ"/>
          </a:p>
        </p:txBody>
      </p:sp>
      <p:sp>
        <p:nvSpPr>
          <p:cNvPr id="4" name="Slide Image Placeholder 3"/>
          <p:cNvSpPr>
            <a:spLocks noGrp="1" noRot="1" noChangeAspect="1"/>
          </p:cNvSpPr>
          <p:nvPr>
            <p:ph type="sldImg" idx="2"/>
          </p:nvPr>
        </p:nvSpPr>
        <p:spPr>
          <a:xfrm>
            <a:off x="3665538" y="512763"/>
            <a:ext cx="181292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Definiciones cortas.</a:t>
            </a:r>
          </a:p>
          <a:p>
            <a:pPr lvl="0"/>
            <a:r>
              <a:rPr lang="en-US"/>
              <a:t>Cuadro de citas.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17.03.2022</a:t>
            </a:fld>
            <a:endParaRPr lang="cs-CZ"/>
          </a:p>
        </p:txBody>
      </p:sp>
      <p:sp>
        <p:nvSpPr>
          <p:cNvPr id="4" name="Slide Image Placeholder 3"/>
          <p:cNvSpPr>
            <a:spLocks noGrp="1" noRot="1" noChangeAspect="1"/>
          </p:cNvSpPr>
          <p:nvPr>
            <p:ph type="sldImg" idx="2"/>
          </p:nvPr>
        </p:nvSpPr>
        <p:spPr>
          <a:xfrm>
            <a:off x="3665538" y="512763"/>
            <a:ext cx="181292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Definiciones cortas.</a:t>
            </a:r>
          </a:p>
          <a:p>
            <a:pPr lvl="0"/>
            <a:r>
              <a:rPr lang="en-US"/>
              <a:t>Cuadro de citas.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extLst>
      <p:ext uri="{BB962C8B-B14F-4D97-AF65-F5344CB8AC3E}">
        <p14:creationId xmlns:p14="http://schemas.microsoft.com/office/powerpoint/2010/main" val="692014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17.03.2022</a:t>
            </a:fld>
            <a:endParaRPr lang="cs-CZ"/>
          </a:p>
        </p:txBody>
      </p:sp>
      <p:sp>
        <p:nvSpPr>
          <p:cNvPr id="4" name="Slide Image Placeholder 3"/>
          <p:cNvSpPr>
            <a:spLocks noGrp="1" noRot="1" noChangeAspect="1"/>
          </p:cNvSpPr>
          <p:nvPr>
            <p:ph type="sldImg" idx="2"/>
          </p:nvPr>
        </p:nvSpPr>
        <p:spPr>
          <a:xfrm>
            <a:off x="3665538" y="512763"/>
            <a:ext cx="181292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Definiciones cortas.</a:t>
            </a:r>
          </a:p>
          <a:p>
            <a:pPr lvl="0"/>
            <a:r>
              <a:rPr lang="en-US"/>
              <a:t>Cuadro de citas.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extLst>
      <p:ext uri="{BB962C8B-B14F-4D97-AF65-F5344CB8AC3E}">
        <p14:creationId xmlns:p14="http://schemas.microsoft.com/office/powerpoint/2010/main" val="477768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18.03.2022</a:t>
            </a:fld>
            <a:endParaRPr lang="cs-CZ"/>
          </a:p>
        </p:txBody>
      </p:sp>
      <p:sp>
        <p:nvSpPr>
          <p:cNvPr id="4" name="Slide Image Placeholder 3"/>
          <p:cNvSpPr>
            <a:spLocks noGrp="1" noRot="1" noChangeAspect="1"/>
          </p:cNvSpPr>
          <p:nvPr>
            <p:ph type="sldImg" idx="2"/>
          </p:nvPr>
        </p:nvSpPr>
        <p:spPr>
          <a:xfrm>
            <a:off x="3665538" y="512763"/>
            <a:ext cx="181292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Definiciones cortas.</a:t>
            </a:r>
          </a:p>
          <a:p>
            <a:pPr lvl="0"/>
            <a:r>
              <a:rPr lang="en-US"/>
              <a:t>Cuadro de citas.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416632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665538" y="512763"/>
            <a:ext cx="1812925" cy="2566987"/>
          </a:xfrm>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pPr/>
              <a:t>12</a:t>
            </a:fld>
            <a:endParaRPr lang="cs-CZ"/>
          </a:p>
        </p:txBody>
      </p:sp>
    </p:spTree>
    <p:extLst>
      <p:ext uri="{BB962C8B-B14F-4D97-AF65-F5344CB8AC3E}">
        <p14:creationId xmlns:p14="http://schemas.microsoft.com/office/powerpoint/2010/main" val="155362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665538" y="512763"/>
            <a:ext cx="1812925" cy="2566987"/>
          </a:xfrm>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pPr/>
              <a:t>13</a:t>
            </a:fld>
            <a:endParaRPr lang="cs-CZ"/>
          </a:p>
        </p:txBody>
      </p:sp>
    </p:spTree>
    <p:extLst>
      <p:ext uri="{BB962C8B-B14F-4D97-AF65-F5344CB8AC3E}">
        <p14:creationId xmlns:p14="http://schemas.microsoft.com/office/powerpoint/2010/main" val="66072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E908BA-559D-4679-B651-FAEB3180B53B}"/>
              </a:ext>
            </a:extLst>
          </p:cNvPr>
          <p:cNvSpPr>
            <a:spLocks noGrp="1"/>
          </p:cNvSpPr>
          <p:nvPr>
            <p:ph type="ctrTitle" hasCustomPrompt="1"/>
          </p:nvPr>
        </p:nvSpPr>
        <p:spPr>
          <a:xfrm>
            <a:off x="1263650" y="2451100"/>
            <a:ext cx="5348287" cy="4953000"/>
          </a:xfrm>
          <a:prstGeom prst="rect">
            <a:avLst/>
          </a:prstGeom>
        </p:spPr>
        <p:txBody>
          <a:bodyPr anchor="ctr"/>
          <a:lstStyle>
            <a:lvl1pPr algn="ctr">
              <a:defRPr sz="4400">
                <a:solidFill>
                  <a:schemeClr val="bg1">
                    <a:lumMod val="25000"/>
                  </a:schemeClr>
                </a:solidFill>
                <a:latin typeface="Raleway Bold" panose="020B0604020202020204" charset="0"/>
              </a:defRPr>
            </a:lvl1pPr>
          </a:lstStyle>
          <a:p>
            <a:r>
              <a:rPr lang="es-MX" dirty="0"/>
              <a:t>TÍTULO</a:t>
            </a:r>
            <a:endParaRPr lang="es-VE" dirty="0"/>
          </a:p>
        </p:txBody>
      </p:sp>
      <p:sp>
        <p:nvSpPr>
          <p:cNvPr id="7" name="Marcador de texto 24">
            <a:extLst>
              <a:ext uri="{FF2B5EF4-FFF2-40B4-BE49-F238E27FC236}">
                <a16:creationId xmlns:a16="http://schemas.microsoft.com/office/drawing/2014/main" id="{CCE63B99-47C9-4239-9D02-79170B7035DC}"/>
              </a:ext>
            </a:extLst>
          </p:cNvPr>
          <p:cNvSpPr>
            <a:spLocks noGrp="1"/>
          </p:cNvSpPr>
          <p:nvPr>
            <p:ph type="body" sz="quarter" idx="10" hasCustomPrompt="1"/>
          </p:nvPr>
        </p:nvSpPr>
        <p:spPr>
          <a:xfrm>
            <a:off x="1111250" y="10297853"/>
            <a:ext cx="6445250" cy="401621"/>
          </a:xfrm>
          <a:prstGeom prst="rect">
            <a:avLst/>
          </a:prstGeom>
        </p:spPr>
        <p:txBody>
          <a:bodyPr/>
          <a:lstStyle>
            <a:lvl1pPr>
              <a:buNone/>
              <a:defRPr sz="1050">
                <a:solidFill>
                  <a:schemeClr val="tx1"/>
                </a:solidFill>
              </a:defRPr>
            </a:lvl1pPr>
          </a:lstStyle>
          <a:p>
            <a:pPr lvl="0"/>
            <a:r>
              <a:rPr lang="es-MX" dirty="0" err="1"/>
              <a:t>Creative</a:t>
            </a:r>
            <a:r>
              <a:rPr lang="es-MX" dirty="0"/>
              <a:t> </a:t>
            </a:r>
            <a:endParaRPr lang="es-VE" dirty="0"/>
          </a:p>
        </p:txBody>
      </p:sp>
    </p:spTree>
    <p:extLst>
      <p:ext uri="{BB962C8B-B14F-4D97-AF65-F5344CB8AC3E}">
        <p14:creationId xmlns:p14="http://schemas.microsoft.com/office/powerpoint/2010/main" val="670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410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fin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E908BA-559D-4679-B651-FAEB3180B53B}"/>
              </a:ext>
            </a:extLst>
          </p:cNvPr>
          <p:cNvSpPr>
            <a:spLocks noGrp="1"/>
          </p:cNvSpPr>
          <p:nvPr>
            <p:ph type="ctrTitle" hasCustomPrompt="1"/>
          </p:nvPr>
        </p:nvSpPr>
        <p:spPr>
          <a:xfrm>
            <a:off x="1263650" y="2451100"/>
            <a:ext cx="5348287" cy="4953000"/>
          </a:xfrm>
          <a:prstGeom prst="rect">
            <a:avLst/>
          </a:prstGeom>
        </p:spPr>
        <p:txBody>
          <a:bodyPr anchor="ctr"/>
          <a:lstStyle>
            <a:lvl1pPr algn="ctr">
              <a:defRPr sz="3200">
                <a:solidFill>
                  <a:schemeClr val="bg1">
                    <a:lumMod val="25000"/>
                  </a:schemeClr>
                </a:solidFill>
                <a:latin typeface="Raleway Bold" panose="020B0604020202020204" charset="0"/>
              </a:defRPr>
            </a:lvl1pPr>
          </a:lstStyle>
          <a:p>
            <a:r>
              <a:rPr lang="es-MX" dirty="0"/>
              <a:t>Has culminado la revisión del tema</a:t>
            </a:r>
            <a:endParaRPr lang="es-VE" dirty="0"/>
          </a:p>
        </p:txBody>
      </p:sp>
      <p:sp>
        <p:nvSpPr>
          <p:cNvPr id="7" name="Marcador de texto 24">
            <a:extLst>
              <a:ext uri="{FF2B5EF4-FFF2-40B4-BE49-F238E27FC236}">
                <a16:creationId xmlns:a16="http://schemas.microsoft.com/office/drawing/2014/main" id="{CCE63B99-47C9-4239-9D02-79170B7035DC}"/>
              </a:ext>
            </a:extLst>
          </p:cNvPr>
          <p:cNvSpPr>
            <a:spLocks noGrp="1"/>
          </p:cNvSpPr>
          <p:nvPr>
            <p:ph type="body" sz="quarter" idx="10" hasCustomPrompt="1"/>
          </p:nvPr>
        </p:nvSpPr>
        <p:spPr>
          <a:xfrm>
            <a:off x="1111250" y="10297853"/>
            <a:ext cx="6445250" cy="401621"/>
          </a:xfrm>
          <a:prstGeom prst="rect">
            <a:avLst/>
          </a:prstGeom>
        </p:spPr>
        <p:txBody>
          <a:bodyPr/>
          <a:lstStyle>
            <a:lvl1pPr>
              <a:buNone/>
              <a:defRPr sz="1050">
                <a:solidFill>
                  <a:schemeClr val="tx1"/>
                </a:solidFill>
              </a:defRPr>
            </a:lvl1pPr>
          </a:lstStyle>
          <a:p>
            <a:pPr lvl="0"/>
            <a:r>
              <a:rPr lang="es-MX" dirty="0" err="1"/>
              <a:t>Creative</a:t>
            </a:r>
            <a:r>
              <a:rPr lang="es-MX" dirty="0"/>
              <a:t> </a:t>
            </a:r>
            <a:endParaRPr lang="es-VE" dirty="0"/>
          </a:p>
        </p:txBody>
      </p:sp>
    </p:spTree>
    <p:extLst>
      <p:ext uri="{BB962C8B-B14F-4D97-AF65-F5344CB8AC3E}">
        <p14:creationId xmlns:p14="http://schemas.microsoft.com/office/powerpoint/2010/main" val="2855962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tiv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14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35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a de contenido">
    <p:bg>
      <p:bgPr>
        <a:solidFill>
          <a:schemeClr val="tx1"/>
        </a:solidFill>
        <a:effectLst/>
      </p:bgPr>
    </p:bg>
    <p:spTree>
      <p:nvGrpSpPr>
        <p:cNvPr id="1" name=""/>
        <p:cNvGrpSpPr/>
        <p:nvPr/>
      </p:nvGrpSpPr>
      <p:grpSpPr>
        <a:xfrm>
          <a:off x="0" y="0"/>
          <a:ext cx="0" cy="0"/>
          <a:chOff x="0" y="0"/>
          <a:chExt cx="0" cy="0"/>
        </a:xfrm>
      </p:grpSpPr>
      <p:sp>
        <p:nvSpPr>
          <p:cNvPr id="25" name="Marcador de texto 24">
            <a:extLst>
              <a:ext uri="{FF2B5EF4-FFF2-40B4-BE49-F238E27FC236}">
                <a16:creationId xmlns:a16="http://schemas.microsoft.com/office/drawing/2014/main" id="{62C6741E-E1CC-4813-84EE-3E6EF35FCFE9}"/>
              </a:ext>
            </a:extLst>
          </p:cNvPr>
          <p:cNvSpPr>
            <a:spLocks noGrp="1"/>
          </p:cNvSpPr>
          <p:nvPr>
            <p:ph type="body" sz="quarter" idx="10" hasCustomPrompt="1"/>
          </p:nvPr>
        </p:nvSpPr>
        <p:spPr>
          <a:xfrm>
            <a:off x="3092450" y="1400596"/>
            <a:ext cx="4267200" cy="401621"/>
          </a:xfrm>
          <a:prstGeom prst="rect">
            <a:avLst/>
          </a:prstGeom>
        </p:spPr>
        <p:txBody>
          <a:bodyPr/>
          <a:lstStyle>
            <a:lvl1pPr>
              <a:buNone/>
              <a:defRPr sz="1800">
                <a:solidFill>
                  <a:schemeClr val="bg1">
                    <a:lumMod val="25000"/>
                  </a:schemeClr>
                </a:solidFill>
              </a:defRPr>
            </a:lvl1pPr>
          </a:lstStyle>
          <a:p>
            <a:pPr lvl="0"/>
            <a:r>
              <a:rPr lang="es-MX" dirty="0"/>
              <a:t>Nombre</a:t>
            </a:r>
            <a:endParaRPr lang="es-VE" dirty="0"/>
          </a:p>
        </p:txBody>
      </p:sp>
      <p:sp>
        <p:nvSpPr>
          <p:cNvPr id="33" name="Marcador de texto 24">
            <a:extLst>
              <a:ext uri="{FF2B5EF4-FFF2-40B4-BE49-F238E27FC236}">
                <a16:creationId xmlns:a16="http://schemas.microsoft.com/office/drawing/2014/main" id="{6AF17DE6-E59D-4420-AAAA-E095123300D6}"/>
              </a:ext>
            </a:extLst>
          </p:cNvPr>
          <p:cNvSpPr>
            <a:spLocks noGrp="1"/>
          </p:cNvSpPr>
          <p:nvPr>
            <p:ph type="body" sz="quarter" idx="11" hasCustomPrompt="1"/>
          </p:nvPr>
        </p:nvSpPr>
        <p:spPr>
          <a:xfrm>
            <a:off x="3126961" y="2254651"/>
            <a:ext cx="4267200" cy="401621"/>
          </a:xfrm>
          <a:prstGeom prst="rect">
            <a:avLst/>
          </a:prstGeom>
        </p:spPr>
        <p:txBody>
          <a:bodyPr/>
          <a:lstStyle>
            <a:lvl1pPr>
              <a:buNone/>
              <a:defRPr sz="1800">
                <a:solidFill>
                  <a:schemeClr val="bg1">
                    <a:lumMod val="25000"/>
                  </a:schemeClr>
                </a:solidFill>
              </a:defRPr>
            </a:lvl1pPr>
          </a:lstStyle>
          <a:p>
            <a:pPr lvl="0"/>
            <a:r>
              <a:rPr lang="es-MX" dirty="0"/>
              <a:t>Nombre</a:t>
            </a:r>
            <a:endParaRPr lang="es-VE" dirty="0"/>
          </a:p>
        </p:txBody>
      </p:sp>
      <p:sp>
        <p:nvSpPr>
          <p:cNvPr id="34" name="Marcador de texto 24">
            <a:extLst>
              <a:ext uri="{FF2B5EF4-FFF2-40B4-BE49-F238E27FC236}">
                <a16:creationId xmlns:a16="http://schemas.microsoft.com/office/drawing/2014/main" id="{94FEDE1E-7B92-45B3-BE5C-47856C3D5483}"/>
              </a:ext>
            </a:extLst>
          </p:cNvPr>
          <p:cNvSpPr>
            <a:spLocks noGrp="1"/>
          </p:cNvSpPr>
          <p:nvPr>
            <p:ph type="body" sz="quarter" idx="12" hasCustomPrompt="1"/>
          </p:nvPr>
        </p:nvSpPr>
        <p:spPr>
          <a:xfrm>
            <a:off x="3126961" y="3108706"/>
            <a:ext cx="4267200" cy="401621"/>
          </a:xfrm>
          <a:prstGeom prst="rect">
            <a:avLst/>
          </a:prstGeom>
        </p:spPr>
        <p:txBody>
          <a:bodyPr/>
          <a:lstStyle>
            <a:lvl1pPr>
              <a:buNone/>
              <a:defRPr sz="1800">
                <a:solidFill>
                  <a:schemeClr val="bg1">
                    <a:lumMod val="25000"/>
                  </a:schemeClr>
                </a:solidFill>
              </a:defRPr>
            </a:lvl1pPr>
          </a:lstStyle>
          <a:p>
            <a:pPr lvl="0"/>
            <a:r>
              <a:rPr lang="es-MX" dirty="0"/>
              <a:t>Nombre</a:t>
            </a:r>
            <a:endParaRPr lang="es-VE" dirty="0"/>
          </a:p>
        </p:txBody>
      </p:sp>
      <p:sp>
        <p:nvSpPr>
          <p:cNvPr id="35" name="Marcador de texto 24">
            <a:extLst>
              <a:ext uri="{FF2B5EF4-FFF2-40B4-BE49-F238E27FC236}">
                <a16:creationId xmlns:a16="http://schemas.microsoft.com/office/drawing/2014/main" id="{0FC751CC-A53A-4B68-8C4D-87A82645009C}"/>
              </a:ext>
            </a:extLst>
          </p:cNvPr>
          <p:cNvSpPr>
            <a:spLocks noGrp="1"/>
          </p:cNvSpPr>
          <p:nvPr>
            <p:ph type="body" sz="quarter" idx="13" hasCustomPrompt="1"/>
          </p:nvPr>
        </p:nvSpPr>
        <p:spPr>
          <a:xfrm>
            <a:off x="3092450" y="3962760"/>
            <a:ext cx="4267200" cy="401621"/>
          </a:xfrm>
          <a:prstGeom prst="rect">
            <a:avLst/>
          </a:prstGeom>
        </p:spPr>
        <p:txBody>
          <a:bodyPr/>
          <a:lstStyle>
            <a:lvl1pPr>
              <a:buNone/>
              <a:defRPr sz="1800">
                <a:solidFill>
                  <a:schemeClr val="bg1">
                    <a:lumMod val="25000"/>
                  </a:schemeClr>
                </a:solidFill>
              </a:defRPr>
            </a:lvl1pPr>
          </a:lstStyle>
          <a:p>
            <a:pPr lvl="0"/>
            <a:r>
              <a:rPr lang="es-MX" dirty="0"/>
              <a:t>Nombre</a:t>
            </a:r>
            <a:endParaRPr lang="es-VE" dirty="0"/>
          </a:p>
        </p:txBody>
      </p:sp>
    </p:spTree>
    <p:extLst>
      <p:ext uri="{BB962C8B-B14F-4D97-AF65-F5344CB8AC3E}">
        <p14:creationId xmlns:p14="http://schemas.microsoft.com/office/powerpoint/2010/main" val="239523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19D6DA-C71D-4FE2-8F48-E3BCAE3A1498}"/>
              </a:ext>
            </a:extLst>
          </p:cNvPr>
          <p:cNvSpPr>
            <a:spLocks noGrp="1"/>
          </p:cNvSpPr>
          <p:nvPr>
            <p:ph type="ctrTitle" hasCustomPrompt="1"/>
          </p:nvPr>
        </p:nvSpPr>
        <p:spPr>
          <a:xfrm>
            <a:off x="812948" y="446676"/>
            <a:ext cx="6165702" cy="556624"/>
          </a:xfrm>
          <a:prstGeom prst="rect">
            <a:avLst/>
          </a:prstGeom>
        </p:spPr>
        <p:txBody>
          <a:bodyPr anchor="t"/>
          <a:lstStyle>
            <a:lvl1pPr algn="l">
              <a:lnSpc>
                <a:spcPts val="1920"/>
              </a:lnSpc>
              <a:defRPr sz="1600" b="1">
                <a:solidFill>
                  <a:schemeClr val="bg1">
                    <a:lumMod val="25000"/>
                  </a:schemeClr>
                </a:solidFill>
                <a:latin typeface="Raleway Bold" panose="020B0604020202020204" charset="0"/>
              </a:defRPr>
            </a:lvl1pPr>
          </a:lstStyle>
          <a:p>
            <a:r>
              <a:rPr lang="es-MX" dirty="0"/>
              <a:t>Título del tema</a:t>
            </a:r>
            <a:endParaRPr lang="es-VE" dirty="0"/>
          </a:p>
        </p:txBody>
      </p:sp>
      <p:sp>
        <p:nvSpPr>
          <p:cNvPr id="3" name="Subtítulo 2">
            <a:extLst>
              <a:ext uri="{FF2B5EF4-FFF2-40B4-BE49-F238E27FC236}">
                <a16:creationId xmlns:a16="http://schemas.microsoft.com/office/drawing/2014/main" id="{84D95D24-DE11-4571-A8A6-CE3853394478}"/>
              </a:ext>
            </a:extLst>
          </p:cNvPr>
          <p:cNvSpPr>
            <a:spLocks noGrp="1"/>
          </p:cNvSpPr>
          <p:nvPr>
            <p:ph type="subTitle" idx="1" hasCustomPrompt="1"/>
          </p:nvPr>
        </p:nvSpPr>
        <p:spPr>
          <a:xfrm>
            <a:off x="6597650" y="10252798"/>
            <a:ext cx="623887" cy="339725"/>
          </a:xfrm>
          <a:prstGeom prst="rect">
            <a:avLst/>
          </a:prstGeom>
        </p:spPr>
        <p:txBody>
          <a:bodyPr/>
          <a:lstStyle>
            <a:lvl1pPr marL="0" indent="0" algn="ctr">
              <a:buNone/>
              <a:defRPr sz="1400" b="1">
                <a:solidFill>
                  <a:schemeClr val="bg1">
                    <a:lumMod val="25000"/>
                  </a:schemeClr>
                </a:solidFill>
                <a:latin typeface="Raleway Bold" panose="020B06040202020202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dirty="0"/>
              <a:t>01</a:t>
            </a:r>
            <a:endParaRPr lang="es-VE" dirty="0"/>
          </a:p>
        </p:txBody>
      </p:sp>
    </p:spTree>
    <p:extLst>
      <p:ext uri="{BB962C8B-B14F-4D97-AF65-F5344CB8AC3E}">
        <p14:creationId xmlns:p14="http://schemas.microsoft.com/office/powerpoint/2010/main" val="352163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 nombre del tema">
    <p:spTree>
      <p:nvGrpSpPr>
        <p:cNvPr id="1" name=""/>
        <p:cNvGrpSpPr/>
        <p:nvPr/>
      </p:nvGrpSpPr>
      <p:grpSpPr>
        <a:xfrm>
          <a:off x="0" y="0"/>
          <a:ext cx="0" cy="0"/>
          <a:chOff x="0" y="0"/>
          <a:chExt cx="0" cy="0"/>
        </a:xfrm>
      </p:grpSpPr>
      <p:sp>
        <p:nvSpPr>
          <p:cNvPr id="7" name="Subtítulo 2">
            <a:extLst>
              <a:ext uri="{FF2B5EF4-FFF2-40B4-BE49-F238E27FC236}">
                <a16:creationId xmlns:a16="http://schemas.microsoft.com/office/drawing/2014/main" id="{32494241-BD8B-43D6-88F1-90859D112B2D}"/>
              </a:ext>
            </a:extLst>
          </p:cNvPr>
          <p:cNvSpPr>
            <a:spLocks noGrp="1"/>
          </p:cNvSpPr>
          <p:nvPr>
            <p:ph type="subTitle" idx="1" hasCustomPrompt="1"/>
          </p:nvPr>
        </p:nvSpPr>
        <p:spPr>
          <a:xfrm>
            <a:off x="6597650" y="10252798"/>
            <a:ext cx="623887" cy="339725"/>
          </a:xfrm>
          <a:prstGeom prst="rect">
            <a:avLst/>
          </a:prstGeom>
        </p:spPr>
        <p:txBody>
          <a:bodyPr/>
          <a:lstStyle>
            <a:lvl1pPr marL="0" indent="0" algn="ctr">
              <a:buNone/>
              <a:defRPr sz="1400" b="1">
                <a:solidFill>
                  <a:schemeClr val="bg1">
                    <a:lumMod val="25000"/>
                  </a:schemeClr>
                </a:solidFill>
                <a:latin typeface="Raleway Bold" panose="020B06040202020202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dirty="0"/>
              <a:t>01</a:t>
            </a:r>
            <a:endParaRPr lang="es-VE" dirty="0"/>
          </a:p>
        </p:txBody>
      </p:sp>
    </p:spTree>
    <p:extLst>
      <p:ext uri="{BB962C8B-B14F-4D97-AF65-F5344CB8AC3E}">
        <p14:creationId xmlns:p14="http://schemas.microsoft.com/office/powerpoint/2010/main" val="188289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ferencias bibliográficas">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923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ferencias">
    <p:spTree>
      <p:nvGrpSpPr>
        <p:cNvPr id="1" name=""/>
        <p:cNvGrpSpPr/>
        <p:nvPr/>
      </p:nvGrpSpPr>
      <p:grpSpPr>
        <a:xfrm>
          <a:off x="0" y="0"/>
          <a:ext cx="0" cy="0"/>
          <a:chOff x="0" y="0"/>
          <a:chExt cx="0" cy="0"/>
        </a:xfrm>
      </p:grpSpPr>
      <p:sp>
        <p:nvSpPr>
          <p:cNvPr id="10" name="Marcador de texto 8">
            <a:extLst>
              <a:ext uri="{FF2B5EF4-FFF2-40B4-BE49-F238E27FC236}">
                <a16:creationId xmlns:a16="http://schemas.microsoft.com/office/drawing/2014/main" id="{80B53EF5-FC4E-4FE9-9042-38D8746F5F09}"/>
              </a:ext>
            </a:extLst>
          </p:cNvPr>
          <p:cNvSpPr>
            <a:spLocks noGrp="1"/>
          </p:cNvSpPr>
          <p:nvPr>
            <p:ph type="body" sz="quarter" idx="13"/>
          </p:nvPr>
        </p:nvSpPr>
        <p:spPr>
          <a:xfrm>
            <a:off x="654050" y="1079500"/>
            <a:ext cx="6324600" cy="9144000"/>
          </a:xfrm>
          <a:prstGeom prst="rect">
            <a:avLst/>
          </a:prstGeom>
        </p:spPr>
        <p:txBody>
          <a:bodyPr/>
          <a:lstStyle>
            <a:lvl1pPr>
              <a:defRPr sz="1400">
                <a:solidFill>
                  <a:schemeClr val="tx1">
                    <a:lumMod val="10000"/>
                  </a:schemeClr>
                </a:solidFill>
              </a:defRPr>
            </a:lvl1pPr>
          </a:lstStyle>
          <a:p>
            <a:pPr lvl="0"/>
            <a:r>
              <a:rPr lang="es-ES" dirty="0"/>
              <a:t>Haga clic para modificar los estilos de texto del patrón</a:t>
            </a:r>
          </a:p>
        </p:txBody>
      </p:sp>
    </p:spTree>
    <p:extLst>
      <p:ext uri="{BB962C8B-B14F-4D97-AF65-F5344CB8AC3E}">
        <p14:creationId xmlns:p14="http://schemas.microsoft.com/office/powerpoint/2010/main" val="3647766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gif"/><Relationship Id="rId9" Type="http://schemas.openxmlformats.org/officeDocument/2006/relationships/image" Target="../media/image6.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6.gif"/><Relationship Id="rId7"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15.png"/><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gif"/><Relationship Id="rId7" Type="http://schemas.openxmlformats.org/officeDocument/2006/relationships/image" Target="../media/image12.svg"/><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theme" Target="../theme/theme7.xml"/><Relationship Id="rId1" Type="http://schemas.openxmlformats.org/officeDocument/2006/relationships/slideLayout" Target="../slideLayouts/slideLayout10.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233585D-489D-4BF7-A836-CC3151CAF1C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18" b="13395"/>
          <a:stretch/>
        </p:blipFill>
        <p:spPr>
          <a:xfrm>
            <a:off x="0" y="0"/>
            <a:ext cx="7556500" cy="10211610"/>
          </a:xfrm>
          <a:prstGeom prst="rect">
            <a:avLst/>
          </a:prstGeom>
        </p:spPr>
      </p:pic>
      <p:pic>
        <p:nvPicPr>
          <p:cNvPr id="8" name="Picture 4">
            <a:extLst>
              <a:ext uri="{FF2B5EF4-FFF2-40B4-BE49-F238E27FC236}">
                <a16:creationId xmlns:a16="http://schemas.microsoft.com/office/drawing/2014/main" id="{8231FB06-534A-4565-BD09-C7E97B3F9191}"/>
              </a:ext>
            </a:extLst>
          </p:cNvPr>
          <p:cNvPicPr>
            <a:picLocks noChangeAspect="1"/>
          </p:cNvPicPr>
          <p:nvPr userDrawn="1"/>
        </p:nvPicPr>
        <p:blipFill>
          <a:blip r:embed="rId5"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54050" y="1612900"/>
            <a:ext cx="6413115" cy="6637770"/>
          </a:xfrm>
          <a:prstGeom prst="rect">
            <a:avLst/>
          </a:prstGeom>
        </p:spPr>
      </p:pic>
      <p:pic>
        <p:nvPicPr>
          <p:cNvPr id="9" name="Picture 6">
            <a:extLst>
              <a:ext uri="{FF2B5EF4-FFF2-40B4-BE49-F238E27FC236}">
                <a16:creationId xmlns:a16="http://schemas.microsoft.com/office/drawing/2014/main" id="{82553F64-D518-47DC-849A-1DFC7BDA6006}"/>
              </a:ext>
            </a:extLst>
          </p:cNvPr>
          <p:cNvPicPr>
            <a:picLocks noChangeAspect="1"/>
          </p:cNvPicPr>
          <p:nvPr userDrawn="1"/>
        </p:nvPicPr>
        <p:blipFill>
          <a:blip r:embed="rId7" cstate="print"/>
          <a:srcRect/>
          <a:stretch>
            <a:fillRect/>
          </a:stretch>
        </p:blipFill>
        <p:spPr>
          <a:xfrm>
            <a:off x="3979311" y="1794279"/>
            <a:ext cx="2639598" cy="399239"/>
          </a:xfrm>
          <a:prstGeom prst="rect">
            <a:avLst/>
          </a:prstGeom>
        </p:spPr>
      </p:pic>
      <p:grpSp>
        <p:nvGrpSpPr>
          <p:cNvPr id="10" name="Group 9">
            <a:extLst>
              <a:ext uri="{FF2B5EF4-FFF2-40B4-BE49-F238E27FC236}">
                <a16:creationId xmlns:a16="http://schemas.microsoft.com/office/drawing/2014/main" id="{430BF417-E4DD-4BEC-A8C1-92C39627A088}"/>
              </a:ext>
            </a:extLst>
          </p:cNvPr>
          <p:cNvGrpSpPr/>
          <p:nvPr userDrawn="1"/>
        </p:nvGrpSpPr>
        <p:grpSpPr>
          <a:xfrm>
            <a:off x="882650" y="1155701"/>
            <a:ext cx="6019800" cy="7543800"/>
            <a:chOff x="0" y="0"/>
            <a:chExt cx="64667669" cy="77865061"/>
          </a:xfrm>
        </p:grpSpPr>
        <p:sp>
          <p:nvSpPr>
            <p:cNvPr id="11" name="Freeform 10">
              <a:extLst>
                <a:ext uri="{FF2B5EF4-FFF2-40B4-BE49-F238E27FC236}">
                  <a16:creationId xmlns:a16="http://schemas.microsoft.com/office/drawing/2014/main" id="{B76FFF8D-DD83-452C-A36D-8E3D37929861}"/>
                </a:ext>
              </a:extLst>
            </p:cNvPr>
            <p:cNvSpPr/>
            <p:nvPr/>
          </p:nvSpPr>
          <p:spPr>
            <a:xfrm>
              <a:off x="0" y="0"/>
              <a:ext cx="64667668" cy="77865058"/>
            </a:xfrm>
            <a:custGeom>
              <a:avLst/>
              <a:gdLst/>
              <a:ahLst/>
              <a:cxnLst/>
              <a:rect l="l" t="t" r="r" b="b"/>
              <a:pathLst>
                <a:path w="64667668" h="77865058">
                  <a:moveTo>
                    <a:pt x="64441611" y="0"/>
                  </a:moveTo>
                  <a:lnTo>
                    <a:pt x="0" y="0"/>
                  </a:lnTo>
                  <a:lnTo>
                    <a:pt x="0" y="77865058"/>
                  </a:lnTo>
                  <a:lnTo>
                    <a:pt x="64667668" y="77865058"/>
                  </a:lnTo>
                  <a:lnTo>
                    <a:pt x="64667668" y="0"/>
                  </a:lnTo>
                  <a:lnTo>
                    <a:pt x="64441611" y="0"/>
                  </a:lnTo>
                  <a:close/>
                  <a:moveTo>
                    <a:pt x="64441611" y="77639001"/>
                  </a:moveTo>
                  <a:lnTo>
                    <a:pt x="228600" y="77639001"/>
                  </a:lnTo>
                  <a:lnTo>
                    <a:pt x="228600" y="228600"/>
                  </a:lnTo>
                  <a:lnTo>
                    <a:pt x="64441611" y="228600"/>
                  </a:lnTo>
                  <a:lnTo>
                    <a:pt x="64441611" y="77639001"/>
                  </a:lnTo>
                  <a:close/>
                </a:path>
              </a:pathLst>
            </a:custGeom>
            <a:solidFill>
              <a:srgbClr val="FFFFFF"/>
            </a:solidFill>
          </p:spPr>
        </p:sp>
      </p:grpSp>
      <p:pic>
        <p:nvPicPr>
          <p:cNvPr id="12" name="Picture 5">
            <a:extLst>
              <a:ext uri="{FF2B5EF4-FFF2-40B4-BE49-F238E27FC236}">
                <a16:creationId xmlns:a16="http://schemas.microsoft.com/office/drawing/2014/main" id="{C98F72B0-8A1A-497C-B596-94C69AF66F8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872" y="10211611"/>
            <a:ext cx="7696724" cy="577439"/>
          </a:xfrm>
          <a:prstGeom prst="rect">
            <a:avLst/>
          </a:prstGeom>
        </p:spPr>
      </p:pic>
      <p:pic>
        <p:nvPicPr>
          <p:cNvPr id="13" name="Picture 7">
            <a:extLst>
              <a:ext uri="{FF2B5EF4-FFF2-40B4-BE49-F238E27FC236}">
                <a16:creationId xmlns:a16="http://schemas.microsoft.com/office/drawing/2014/main" id="{D3F3741A-80E0-4843-8EC1-4ADD61939FC1}"/>
              </a:ext>
            </a:extLst>
          </p:cNvPr>
          <p:cNvPicPr>
            <a:picLocks noChangeAspect="1"/>
          </p:cNvPicPr>
          <p:nvPr userDrawn="1"/>
        </p:nvPicPr>
        <p:blipFill>
          <a:blip r:embed="rId10" cstate="print"/>
          <a:srcRect/>
          <a:stretch>
            <a:fillRect/>
          </a:stretch>
        </p:blipFill>
        <p:spPr>
          <a:xfrm>
            <a:off x="0" y="10307261"/>
            <a:ext cx="1054814" cy="386137"/>
          </a:xfrm>
          <a:prstGeom prst="rect">
            <a:avLst/>
          </a:prstGeom>
        </p:spPr>
      </p:pic>
    </p:spTree>
    <p:extLst>
      <p:ext uri="{BB962C8B-B14F-4D97-AF65-F5344CB8AC3E}">
        <p14:creationId xmlns:p14="http://schemas.microsoft.com/office/powerpoint/2010/main" val="2471488214"/>
      </p:ext>
    </p:extLst>
  </p:cSld>
  <p:clrMap bg1="lt1" tx1="dk1" bg2="lt2" tx2="dk2" accent1="accent1" accent2="accent2" accent3="accent3" accent4="accent4" accent5="accent5" accent6="accent6" hlink="hlink" folHlink="folHlink"/>
  <p:sldLayoutIdLst>
    <p:sldLayoutId id="2147483694" r:id="rId1"/>
    <p:sldLayoutId id="214748369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0D0FB3D-5F26-40DF-A93B-077CA9084C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9"/>
            <a:ext cx="7553599" cy="10693311"/>
          </a:xfrm>
          <a:prstGeom prst="rect">
            <a:avLst/>
          </a:prstGeom>
        </p:spPr>
      </p:pic>
      <p:pic>
        <p:nvPicPr>
          <p:cNvPr id="7" name="Picture 2">
            <a:extLst>
              <a:ext uri="{FF2B5EF4-FFF2-40B4-BE49-F238E27FC236}">
                <a16:creationId xmlns:a16="http://schemas.microsoft.com/office/drawing/2014/main" id="{E9D322C3-08B2-44C9-9D4B-69221998E12C}"/>
              </a:ext>
            </a:extLst>
          </p:cNvPr>
          <p:cNvPicPr>
            <a:picLocks noChangeAspect="1"/>
          </p:cNvPicPr>
          <p:nvPr userDrawn="1"/>
        </p:nvPicPr>
        <p:blipFill>
          <a:blip r:embed="rId4"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9693" y="458120"/>
            <a:ext cx="131435" cy="128819"/>
          </a:xfrm>
          <a:prstGeom prst="rect">
            <a:avLst/>
          </a:prstGeom>
        </p:spPr>
      </p:pic>
      <p:pic>
        <p:nvPicPr>
          <p:cNvPr id="8" name="Picture 3">
            <a:extLst>
              <a:ext uri="{FF2B5EF4-FFF2-40B4-BE49-F238E27FC236}">
                <a16:creationId xmlns:a16="http://schemas.microsoft.com/office/drawing/2014/main" id="{94646D20-6EBF-489A-9CA6-B72AD1E09CC0}"/>
              </a:ext>
            </a:extLst>
          </p:cNvPr>
          <p:cNvPicPr>
            <a:picLocks noChangeAspect="1"/>
          </p:cNvPicPr>
          <p:nvPr userDrawn="1"/>
        </p:nvPicPr>
        <p:blipFill>
          <a:blip r:embed="rId6"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3975" y="393710"/>
            <a:ext cx="131435" cy="128819"/>
          </a:xfrm>
          <a:prstGeom prst="rect">
            <a:avLst/>
          </a:prstGeom>
        </p:spPr>
      </p:pic>
      <p:pic>
        <p:nvPicPr>
          <p:cNvPr id="9" name="Picture 4">
            <a:extLst>
              <a:ext uri="{FF2B5EF4-FFF2-40B4-BE49-F238E27FC236}">
                <a16:creationId xmlns:a16="http://schemas.microsoft.com/office/drawing/2014/main" id="{D0B409F0-5851-41B0-A158-328093836976}"/>
              </a:ext>
            </a:extLst>
          </p:cNvPr>
          <p:cNvPicPr>
            <a:picLocks noChangeAspect="1"/>
          </p:cNvPicPr>
          <p:nvPr userDrawn="1"/>
        </p:nvPicPr>
        <p:blipFill>
          <a:blip r:embed="rId8"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8258" y="329301"/>
            <a:ext cx="131435" cy="128819"/>
          </a:xfrm>
          <a:prstGeom prst="rect">
            <a:avLst/>
          </a:prstGeom>
        </p:spPr>
      </p:pic>
      <p:sp>
        <p:nvSpPr>
          <p:cNvPr id="10" name="TextBox 6">
            <a:extLst>
              <a:ext uri="{FF2B5EF4-FFF2-40B4-BE49-F238E27FC236}">
                <a16:creationId xmlns:a16="http://schemas.microsoft.com/office/drawing/2014/main" id="{7C1AC8FB-30B7-436A-9919-934A62CECABD}"/>
              </a:ext>
            </a:extLst>
          </p:cNvPr>
          <p:cNvSpPr txBox="1"/>
          <p:nvPr userDrawn="1"/>
        </p:nvSpPr>
        <p:spPr>
          <a:xfrm>
            <a:off x="501650" y="291201"/>
            <a:ext cx="1627132" cy="305853"/>
          </a:xfrm>
          <a:prstGeom prst="rect">
            <a:avLst/>
          </a:prstGeom>
        </p:spPr>
        <p:txBody>
          <a:bodyPr wrap="square" lIns="0" tIns="0" rIns="0" bIns="0" rtlCol="0" anchor="t">
            <a:spAutoFit/>
          </a:bodyPr>
          <a:lstStyle/>
          <a:p>
            <a:pPr algn="ctr">
              <a:lnSpc>
                <a:spcPts val="2601"/>
              </a:lnSpc>
            </a:pPr>
            <a:r>
              <a:rPr lang="en-US" sz="1858" dirty="0">
                <a:solidFill>
                  <a:schemeClr val="bg1">
                    <a:lumMod val="25000"/>
                  </a:schemeClr>
                </a:solidFill>
                <a:latin typeface="Fredoka One" panose="02000000000000000000" pitchFamily="2" charset="0"/>
              </a:rPr>
              <a:t>OBJETIVO</a:t>
            </a:r>
          </a:p>
        </p:txBody>
      </p:sp>
      <p:pic>
        <p:nvPicPr>
          <p:cNvPr id="11" name="Picture 7">
            <a:extLst>
              <a:ext uri="{FF2B5EF4-FFF2-40B4-BE49-F238E27FC236}">
                <a16:creationId xmlns:a16="http://schemas.microsoft.com/office/drawing/2014/main" id="{92F8DD0E-5D00-4BCF-989C-7D971708F362}"/>
              </a:ext>
            </a:extLst>
          </p:cNvPr>
          <p:cNvPicPr>
            <a:picLocks noChangeAspect="1"/>
          </p:cNvPicPr>
          <p:nvPr userDrawn="1"/>
        </p:nvPicPr>
        <p:blipFill>
          <a:blip r:embed="rId10" cstate="print"/>
          <a:srcRect r="55673" b="10403"/>
          <a:stretch>
            <a:fillRect/>
          </a:stretch>
        </p:blipFill>
        <p:spPr>
          <a:xfrm>
            <a:off x="6475933" y="209919"/>
            <a:ext cx="793262" cy="400858"/>
          </a:xfrm>
          <a:prstGeom prst="rect">
            <a:avLst/>
          </a:prstGeom>
        </p:spPr>
      </p:pic>
    </p:spTree>
    <p:extLst>
      <p:ext uri="{BB962C8B-B14F-4D97-AF65-F5344CB8AC3E}">
        <p14:creationId xmlns:p14="http://schemas.microsoft.com/office/powerpoint/2010/main" val="2768974961"/>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DEDB84D-0814-4E69-A58F-ACBB903F2BF3}"/>
              </a:ext>
            </a:extLst>
          </p:cNvPr>
          <p:cNvPicPr>
            <a:picLocks noChangeAspect="1"/>
          </p:cNvPicPr>
          <p:nvPr userDrawn="1"/>
        </p:nvPicPr>
        <p:blipFill>
          <a:blip r:embed="rId3"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19693" y="458120"/>
            <a:ext cx="131435" cy="128819"/>
          </a:xfrm>
          <a:prstGeom prst="rect">
            <a:avLst/>
          </a:prstGeom>
        </p:spPr>
      </p:pic>
      <p:pic>
        <p:nvPicPr>
          <p:cNvPr id="8" name="Picture 3">
            <a:extLst>
              <a:ext uri="{FF2B5EF4-FFF2-40B4-BE49-F238E27FC236}">
                <a16:creationId xmlns:a16="http://schemas.microsoft.com/office/drawing/2014/main" id="{286E3959-6028-48D9-B92C-39A26A46CBEA}"/>
              </a:ext>
            </a:extLst>
          </p:cNvPr>
          <p:cNvPicPr>
            <a:picLocks noChangeAspect="1"/>
          </p:cNvPicPr>
          <p:nvPr userDrawn="1"/>
        </p:nvPicPr>
        <p:blipFill>
          <a:blip r:embed="rId5"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3975" y="393710"/>
            <a:ext cx="131435" cy="128819"/>
          </a:xfrm>
          <a:prstGeom prst="rect">
            <a:avLst/>
          </a:prstGeom>
        </p:spPr>
      </p:pic>
      <p:pic>
        <p:nvPicPr>
          <p:cNvPr id="9" name="Picture 4">
            <a:extLst>
              <a:ext uri="{FF2B5EF4-FFF2-40B4-BE49-F238E27FC236}">
                <a16:creationId xmlns:a16="http://schemas.microsoft.com/office/drawing/2014/main" id="{741972CF-94F4-4A51-953E-F347B004C15F}"/>
              </a:ext>
            </a:extLst>
          </p:cNvPr>
          <p:cNvPicPr>
            <a:picLocks noChangeAspect="1"/>
          </p:cNvPicPr>
          <p:nvPr userDrawn="1"/>
        </p:nvPicPr>
        <p:blipFill>
          <a:blip r:embed="rId7"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88258" y="329301"/>
            <a:ext cx="131435" cy="128819"/>
          </a:xfrm>
          <a:prstGeom prst="rect">
            <a:avLst/>
          </a:prstGeom>
        </p:spPr>
      </p:pic>
      <p:sp>
        <p:nvSpPr>
          <p:cNvPr id="10" name="TextBox 6">
            <a:extLst>
              <a:ext uri="{FF2B5EF4-FFF2-40B4-BE49-F238E27FC236}">
                <a16:creationId xmlns:a16="http://schemas.microsoft.com/office/drawing/2014/main" id="{5002141D-A6DF-4959-8785-0806A0FE85E6}"/>
              </a:ext>
            </a:extLst>
          </p:cNvPr>
          <p:cNvSpPr txBox="1"/>
          <p:nvPr userDrawn="1"/>
        </p:nvSpPr>
        <p:spPr>
          <a:xfrm>
            <a:off x="648083" y="291201"/>
            <a:ext cx="1987167" cy="305853"/>
          </a:xfrm>
          <a:prstGeom prst="rect">
            <a:avLst/>
          </a:prstGeom>
        </p:spPr>
        <p:txBody>
          <a:bodyPr wrap="square" lIns="0" tIns="0" rIns="0" bIns="0" rtlCol="0" anchor="t">
            <a:spAutoFit/>
          </a:bodyPr>
          <a:lstStyle/>
          <a:p>
            <a:pPr algn="ctr">
              <a:lnSpc>
                <a:spcPts val="2601"/>
              </a:lnSpc>
            </a:pPr>
            <a:r>
              <a:rPr lang="en-US" sz="1858" dirty="0">
                <a:solidFill>
                  <a:schemeClr val="bg1">
                    <a:lumMod val="25000"/>
                  </a:schemeClr>
                </a:solidFill>
                <a:latin typeface="Fredoka One" panose="02000000000000000000" pitchFamily="2" charset="0"/>
              </a:rPr>
              <a:t>INTRODUCCIÓN</a:t>
            </a:r>
          </a:p>
        </p:txBody>
      </p:sp>
      <p:pic>
        <p:nvPicPr>
          <p:cNvPr id="11" name="Picture 7">
            <a:extLst>
              <a:ext uri="{FF2B5EF4-FFF2-40B4-BE49-F238E27FC236}">
                <a16:creationId xmlns:a16="http://schemas.microsoft.com/office/drawing/2014/main" id="{5B80A8A1-D850-45E8-A0AF-B6F2522DE3B0}"/>
              </a:ext>
            </a:extLst>
          </p:cNvPr>
          <p:cNvPicPr>
            <a:picLocks noChangeAspect="1"/>
          </p:cNvPicPr>
          <p:nvPr userDrawn="1"/>
        </p:nvPicPr>
        <p:blipFill>
          <a:blip r:embed="rId9" cstate="print"/>
          <a:srcRect r="55673" b="10403"/>
          <a:stretch>
            <a:fillRect/>
          </a:stretch>
        </p:blipFill>
        <p:spPr>
          <a:xfrm>
            <a:off x="6475933" y="209919"/>
            <a:ext cx="793262" cy="400858"/>
          </a:xfrm>
          <a:prstGeom prst="rect">
            <a:avLst/>
          </a:prstGeom>
        </p:spPr>
      </p:pic>
    </p:spTree>
    <p:extLst>
      <p:ext uri="{BB962C8B-B14F-4D97-AF65-F5344CB8AC3E}">
        <p14:creationId xmlns:p14="http://schemas.microsoft.com/office/powerpoint/2010/main" val="3515164250"/>
      </p:ext>
    </p:extLst>
  </p:cSld>
  <p:clrMap bg1="dk1" tx1="lt1" bg2="dk2" tx2="lt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4D3DC5B-6813-4507-80B7-8D3B3015FCF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61494"/>
          <a:stretch/>
        </p:blipFill>
        <p:spPr>
          <a:xfrm>
            <a:off x="0" y="0"/>
            <a:ext cx="2635250" cy="10693400"/>
          </a:xfrm>
          <a:prstGeom prst="rect">
            <a:avLst/>
          </a:prstGeom>
        </p:spPr>
      </p:pic>
      <p:sp>
        <p:nvSpPr>
          <p:cNvPr id="8" name="TextBox 6">
            <a:extLst>
              <a:ext uri="{FF2B5EF4-FFF2-40B4-BE49-F238E27FC236}">
                <a16:creationId xmlns:a16="http://schemas.microsoft.com/office/drawing/2014/main" id="{1B608F8D-CE09-4D13-BA40-EFA9DE1844D7}"/>
              </a:ext>
            </a:extLst>
          </p:cNvPr>
          <p:cNvSpPr txBox="1"/>
          <p:nvPr userDrawn="1"/>
        </p:nvSpPr>
        <p:spPr>
          <a:xfrm>
            <a:off x="698849" y="257547"/>
            <a:ext cx="3845061" cy="230832"/>
          </a:xfrm>
          <a:prstGeom prst="rect">
            <a:avLst/>
          </a:prstGeom>
        </p:spPr>
        <p:txBody>
          <a:bodyPr lIns="0" tIns="0" rIns="0" bIns="0" rtlCol="0" anchor="t">
            <a:spAutoFit/>
          </a:bodyPr>
          <a:lstStyle/>
          <a:p>
            <a:pPr algn="just">
              <a:lnSpc>
                <a:spcPts val="1802"/>
              </a:lnSpc>
            </a:pPr>
            <a:r>
              <a:rPr lang="en-US" sz="1858" dirty="0">
                <a:solidFill>
                  <a:srgbClr val="373636"/>
                </a:solidFill>
                <a:latin typeface="Fredoka One" panose="02000000000000000000" pitchFamily="2" charset="0"/>
              </a:rPr>
              <a:t>TABLA DE </a:t>
            </a:r>
            <a:r>
              <a:rPr lang="en-US" sz="1858" dirty="0">
                <a:solidFill>
                  <a:schemeClr val="bg1">
                    <a:lumMod val="25000"/>
                  </a:schemeClr>
                </a:solidFill>
                <a:latin typeface="Fredoka One" panose="02000000000000000000" pitchFamily="2" charset="0"/>
              </a:rPr>
              <a:t>CONTENIDO</a:t>
            </a:r>
          </a:p>
        </p:txBody>
      </p:sp>
      <p:pic>
        <p:nvPicPr>
          <p:cNvPr id="21" name="Picture 22">
            <a:extLst>
              <a:ext uri="{FF2B5EF4-FFF2-40B4-BE49-F238E27FC236}">
                <a16:creationId xmlns:a16="http://schemas.microsoft.com/office/drawing/2014/main" id="{3E169965-A640-47AC-ACDE-19A0F67C2B8E}"/>
              </a:ext>
            </a:extLst>
          </p:cNvPr>
          <p:cNvPicPr>
            <a:picLocks noChangeAspect="1"/>
          </p:cNvPicPr>
          <p:nvPr userDrawn="1"/>
        </p:nvPicPr>
        <p:blipFill>
          <a:blip r:embed="rId4" cstate="print"/>
          <a:srcRect r="55673" b="10403"/>
          <a:stretch>
            <a:fillRect/>
          </a:stretch>
        </p:blipFill>
        <p:spPr>
          <a:xfrm>
            <a:off x="6546837" y="159925"/>
            <a:ext cx="793262" cy="400858"/>
          </a:xfrm>
          <a:prstGeom prst="rect">
            <a:avLst/>
          </a:prstGeom>
        </p:spPr>
      </p:pic>
      <p:pic>
        <p:nvPicPr>
          <p:cNvPr id="22" name="Picture 2">
            <a:extLst>
              <a:ext uri="{FF2B5EF4-FFF2-40B4-BE49-F238E27FC236}">
                <a16:creationId xmlns:a16="http://schemas.microsoft.com/office/drawing/2014/main" id="{92F21BBE-9DB6-4241-AA5D-CDDE1CE4505C}"/>
              </a:ext>
            </a:extLst>
          </p:cNvPr>
          <p:cNvPicPr>
            <a:picLocks noChangeAspect="1"/>
          </p:cNvPicPr>
          <p:nvPr userDrawn="1"/>
        </p:nvPicPr>
        <p:blipFill>
          <a:blip r:embed="rId5"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19693" y="370119"/>
            <a:ext cx="131435" cy="128819"/>
          </a:xfrm>
          <a:prstGeom prst="rect">
            <a:avLst/>
          </a:prstGeom>
        </p:spPr>
      </p:pic>
      <p:pic>
        <p:nvPicPr>
          <p:cNvPr id="23" name="Picture 3">
            <a:extLst>
              <a:ext uri="{FF2B5EF4-FFF2-40B4-BE49-F238E27FC236}">
                <a16:creationId xmlns:a16="http://schemas.microsoft.com/office/drawing/2014/main" id="{94DBDD3E-E07D-4704-9609-73435A6B18BA}"/>
              </a:ext>
            </a:extLst>
          </p:cNvPr>
          <p:cNvPicPr>
            <a:picLocks noChangeAspect="1"/>
          </p:cNvPicPr>
          <p:nvPr userDrawn="1"/>
        </p:nvPicPr>
        <p:blipFill>
          <a:blip r:embed="rId7"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53975" y="305709"/>
            <a:ext cx="131435" cy="128819"/>
          </a:xfrm>
          <a:prstGeom prst="rect">
            <a:avLst/>
          </a:prstGeom>
        </p:spPr>
      </p:pic>
      <p:pic>
        <p:nvPicPr>
          <p:cNvPr id="24" name="Picture 4">
            <a:extLst>
              <a:ext uri="{FF2B5EF4-FFF2-40B4-BE49-F238E27FC236}">
                <a16:creationId xmlns:a16="http://schemas.microsoft.com/office/drawing/2014/main" id="{F112607A-6B3F-46F0-A03F-345957A37C6F}"/>
              </a:ext>
            </a:extLst>
          </p:cNvPr>
          <p:cNvPicPr>
            <a:picLocks noChangeAspect="1"/>
          </p:cNvPicPr>
          <p:nvPr userDrawn="1"/>
        </p:nvPicPr>
        <p:blipFill>
          <a:blip r:embed="rId9"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88258" y="241300"/>
            <a:ext cx="131435" cy="128819"/>
          </a:xfrm>
          <a:prstGeom prst="rect">
            <a:avLst/>
          </a:prstGeom>
        </p:spPr>
      </p:pic>
    </p:spTree>
    <p:extLst>
      <p:ext uri="{BB962C8B-B14F-4D97-AF65-F5344CB8AC3E}">
        <p14:creationId xmlns:p14="http://schemas.microsoft.com/office/powerpoint/2010/main" val="499585906"/>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2B41FA1C-11DD-4DB3-9B8C-DEA838E86D20}"/>
              </a:ext>
            </a:extLst>
          </p:cNvPr>
          <p:cNvGrpSpPr/>
          <p:nvPr userDrawn="1"/>
        </p:nvGrpSpPr>
        <p:grpSpPr>
          <a:xfrm>
            <a:off x="333095" y="431678"/>
            <a:ext cx="6890310" cy="9830043"/>
            <a:chOff x="0" y="0"/>
            <a:chExt cx="71232426" cy="101623565"/>
          </a:xfrm>
        </p:grpSpPr>
        <p:sp>
          <p:nvSpPr>
            <p:cNvPr id="13" name="Freeform 3">
              <a:extLst>
                <a:ext uri="{FF2B5EF4-FFF2-40B4-BE49-F238E27FC236}">
                  <a16:creationId xmlns:a16="http://schemas.microsoft.com/office/drawing/2014/main" id="{FD6E0944-C0A4-452C-BAF6-927B3A407CC9}"/>
                </a:ext>
              </a:extLst>
            </p:cNvPr>
            <p:cNvSpPr/>
            <p:nvPr/>
          </p:nvSpPr>
          <p:spPr>
            <a:xfrm>
              <a:off x="0" y="0"/>
              <a:ext cx="71232427" cy="101623564"/>
            </a:xfrm>
            <a:custGeom>
              <a:avLst/>
              <a:gdLst/>
              <a:ahLst/>
              <a:cxnLst/>
              <a:rect l="l" t="t" r="r" b="b"/>
              <a:pathLst>
                <a:path w="71232427" h="101623564">
                  <a:moveTo>
                    <a:pt x="71006364" y="0"/>
                  </a:moveTo>
                  <a:lnTo>
                    <a:pt x="0" y="0"/>
                  </a:lnTo>
                  <a:lnTo>
                    <a:pt x="0" y="101623564"/>
                  </a:lnTo>
                  <a:lnTo>
                    <a:pt x="71232427" y="101623564"/>
                  </a:lnTo>
                  <a:lnTo>
                    <a:pt x="71232427" y="0"/>
                  </a:lnTo>
                  <a:lnTo>
                    <a:pt x="71006364" y="0"/>
                  </a:lnTo>
                  <a:close/>
                  <a:moveTo>
                    <a:pt x="71006364" y="101397507"/>
                  </a:moveTo>
                  <a:lnTo>
                    <a:pt x="228600" y="101397507"/>
                  </a:lnTo>
                  <a:lnTo>
                    <a:pt x="228600" y="228600"/>
                  </a:lnTo>
                  <a:lnTo>
                    <a:pt x="71006364" y="228600"/>
                  </a:lnTo>
                  <a:lnTo>
                    <a:pt x="71006364" y="101397507"/>
                  </a:lnTo>
                  <a:close/>
                </a:path>
              </a:pathLst>
            </a:custGeom>
            <a:solidFill>
              <a:srgbClr val="FFDE59">
                <a:alpha val="29803"/>
              </a:srgbClr>
            </a:solidFill>
          </p:spPr>
        </p:sp>
      </p:grpSp>
    </p:spTree>
    <p:extLst>
      <p:ext uri="{BB962C8B-B14F-4D97-AF65-F5344CB8AC3E}">
        <p14:creationId xmlns:p14="http://schemas.microsoft.com/office/powerpoint/2010/main" val="175150780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4A8776DC-FB49-4FCA-B739-08839C39329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9432"/>
          <a:stretch/>
        </p:blipFill>
        <p:spPr>
          <a:xfrm>
            <a:off x="0" y="-1"/>
            <a:ext cx="7556500" cy="10693401"/>
          </a:xfrm>
          <a:prstGeom prst="rect">
            <a:avLst/>
          </a:prstGeom>
        </p:spPr>
      </p:pic>
      <p:pic>
        <p:nvPicPr>
          <p:cNvPr id="9" name="Picture 2">
            <a:extLst>
              <a:ext uri="{FF2B5EF4-FFF2-40B4-BE49-F238E27FC236}">
                <a16:creationId xmlns:a16="http://schemas.microsoft.com/office/drawing/2014/main" id="{9E3222E0-B072-46D0-A382-23C6250B4673}"/>
              </a:ext>
            </a:extLst>
          </p:cNvPr>
          <p:cNvPicPr>
            <a:picLocks noChangeAspect="1"/>
          </p:cNvPicPr>
          <p:nvPr userDrawn="1"/>
        </p:nvPicPr>
        <p:blipFill>
          <a:blip r:embed="rId4"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9693" y="458120"/>
            <a:ext cx="131435" cy="128819"/>
          </a:xfrm>
          <a:prstGeom prst="rect">
            <a:avLst/>
          </a:prstGeom>
        </p:spPr>
      </p:pic>
      <p:pic>
        <p:nvPicPr>
          <p:cNvPr id="10" name="Picture 3">
            <a:extLst>
              <a:ext uri="{FF2B5EF4-FFF2-40B4-BE49-F238E27FC236}">
                <a16:creationId xmlns:a16="http://schemas.microsoft.com/office/drawing/2014/main" id="{7C205019-033C-471C-A18E-CDA8935DB0F7}"/>
              </a:ext>
            </a:extLst>
          </p:cNvPr>
          <p:cNvPicPr>
            <a:picLocks noChangeAspect="1"/>
          </p:cNvPicPr>
          <p:nvPr userDrawn="1"/>
        </p:nvPicPr>
        <p:blipFill>
          <a:blip r:embed="rId6"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3975" y="393710"/>
            <a:ext cx="131435" cy="128819"/>
          </a:xfrm>
          <a:prstGeom prst="rect">
            <a:avLst/>
          </a:prstGeom>
        </p:spPr>
      </p:pic>
      <p:pic>
        <p:nvPicPr>
          <p:cNvPr id="11" name="Picture 4">
            <a:extLst>
              <a:ext uri="{FF2B5EF4-FFF2-40B4-BE49-F238E27FC236}">
                <a16:creationId xmlns:a16="http://schemas.microsoft.com/office/drawing/2014/main" id="{D920C90A-75A9-4828-B28F-1C0C95525DA7}"/>
              </a:ext>
            </a:extLst>
          </p:cNvPr>
          <p:cNvPicPr>
            <a:picLocks noChangeAspect="1"/>
          </p:cNvPicPr>
          <p:nvPr userDrawn="1"/>
        </p:nvPicPr>
        <p:blipFill>
          <a:blip r:embed="rId8"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8258" y="329301"/>
            <a:ext cx="131435" cy="128819"/>
          </a:xfrm>
          <a:prstGeom prst="rect">
            <a:avLst/>
          </a:prstGeom>
        </p:spPr>
      </p:pic>
      <p:sp>
        <p:nvSpPr>
          <p:cNvPr id="12" name="TextBox 6">
            <a:extLst>
              <a:ext uri="{FF2B5EF4-FFF2-40B4-BE49-F238E27FC236}">
                <a16:creationId xmlns:a16="http://schemas.microsoft.com/office/drawing/2014/main" id="{A7FDBCD9-C0C8-4488-A3F7-B5C612A6F342}"/>
              </a:ext>
            </a:extLst>
          </p:cNvPr>
          <p:cNvSpPr txBox="1"/>
          <p:nvPr userDrawn="1"/>
        </p:nvSpPr>
        <p:spPr>
          <a:xfrm>
            <a:off x="648083" y="291201"/>
            <a:ext cx="3815967" cy="305853"/>
          </a:xfrm>
          <a:prstGeom prst="rect">
            <a:avLst/>
          </a:prstGeom>
        </p:spPr>
        <p:txBody>
          <a:bodyPr wrap="square" lIns="0" tIns="0" rIns="0" bIns="0" rtlCol="0" anchor="t">
            <a:spAutoFit/>
          </a:bodyPr>
          <a:lstStyle/>
          <a:p>
            <a:pPr algn="l">
              <a:lnSpc>
                <a:spcPts val="2601"/>
              </a:lnSpc>
            </a:pPr>
            <a:r>
              <a:rPr lang="en-US" sz="1858" dirty="0">
                <a:solidFill>
                  <a:schemeClr val="tx1">
                    <a:lumMod val="25000"/>
                  </a:schemeClr>
                </a:solidFill>
                <a:latin typeface="Fredoka One" panose="02000000000000000000" pitchFamily="2" charset="0"/>
              </a:rPr>
              <a:t>REFERENCIAS </a:t>
            </a:r>
          </a:p>
        </p:txBody>
      </p:sp>
      <p:pic>
        <p:nvPicPr>
          <p:cNvPr id="13" name="Picture 7">
            <a:extLst>
              <a:ext uri="{FF2B5EF4-FFF2-40B4-BE49-F238E27FC236}">
                <a16:creationId xmlns:a16="http://schemas.microsoft.com/office/drawing/2014/main" id="{0883A322-8D78-4A82-9192-926E54D9A484}"/>
              </a:ext>
            </a:extLst>
          </p:cNvPr>
          <p:cNvPicPr>
            <a:picLocks noChangeAspect="1"/>
          </p:cNvPicPr>
          <p:nvPr userDrawn="1"/>
        </p:nvPicPr>
        <p:blipFill>
          <a:blip r:embed="rId10" cstate="print"/>
          <a:srcRect r="55673" b="10403"/>
          <a:stretch>
            <a:fillRect/>
          </a:stretch>
        </p:blipFill>
        <p:spPr>
          <a:xfrm>
            <a:off x="6475933" y="209919"/>
            <a:ext cx="793262" cy="400858"/>
          </a:xfrm>
          <a:prstGeom prst="rect">
            <a:avLst/>
          </a:prstGeom>
        </p:spPr>
      </p:pic>
    </p:spTree>
    <p:extLst>
      <p:ext uri="{BB962C8B-B14F-4D97-AF65-F5344CB8AC3E}">
        <p14:creationId xmlns:p14="http://schemas.microsoft.com/office/powerpoint/2010/main" val="4160155202"/>
      </p:ext>
    </p:extLst>
  </p:cSld>
  <p:clrMap bg1="dk1" tx1="lt1" bg2="dk2" tx2="lt2" accent1="accent1" accent2="accent2" accent3="accent3" accent4="accent4" accent5="accent5" accent6="accent6" hlink="hlink" folHlink="folHlink"/>
  <p:sldLayoutIdLst>
    <p:sldLayoutId id="214748370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834E993-7F0B-4482-9CF8-CB17A0169F3F}"/>
              </a:ext>
            </a:extLst>
          </p:cNvPr>
          <p:cNvPicPr>
            <a:picLocks noChangeAspect="1"/>
          </p:cNvPicPr>
          <p:nvPr userDrawn="1"/>
        </p:nvPicPr>
        <p:blipFill>
          <a:blip r:embed="rId3"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19693" y="458120"/>
            <a:ext cx="131435" cy="128819"/>
          </a:xfrm>
          <a:prstGeom prst="rect">
            <a:avLst/>
          </a:prstGeom>
        </p:spPr>
      </p:pic>
      <p:pic>
        <p:nvPicPr>
          <p:cNvPr id="8" name="Picture 3">
            <a:extLst>
              <a:ext uri="{FF2B5EF4-FFF2-40B4-BE49-F238E27FC236}">
                <a16:creationId xmlns:a16="http://schemas.microsoft.com/office/drawing/2014/main" id="{17AE570E-5EDE-47F3-A06A-1A2C5EF7FA35}"/>
              </a:ext>
            </a:extLst>
          </p:cNvPr>
          <p:cNvPicPr>
            <a:picLocks noChangeAspect="1"/>
          </p:cNvPicPr>
          <p:nvPr userDrawn="1"/>
        </p:nvPicPr>
        <p:blipFill>
          <a:blip r:embed="rId5"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3975" y="393710"/>
            <a:ext cx="131435" cy="128819"/>
          </a:xfrm>
          <a:prstGeom prst="rect">
            <a:avLst/>
          </a:prstGeom>
        </p:spPr>
      </p:pic>
      <p:pic>
        <p:nvPicPr>
          <p:cNvPr id="9" name="Picture 4">
            <a:extLst>
              <a:ext uri="{FF2B5EF4-FFF2-40B4-BE49-F238E27FC236}">
                <a16:creationId xmlns:a16="http://schemas.microsoft.com/office/drawing/2014/main" id="{ADE1496A-F252-4FF7-B314-B811A47866AA}"/>
              </a:ext>
            </a:extLst>
          </p:cNvPr>
          <p:cNvPicPr>
            <a:picLocks noChangeAspect="1"/>
          </p:cNvPicPr>
          <p:nvPr userDrawn="1"/>
        </p:nvPicPr>
        <p:blipFill>
          <a:blip r:embed="rId7"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88258" y="329301"/>
            <a:ext cx="131435" cy="128819"/>
          </a:xfrm>
          <a:prstGeom prst="rect">
            <a:avLst/>
          </a:prstGeom>
        </p:spPr>
      </p:pic>
      <p:sp>
        <p:nvSpPr>
          <p:cNvPr id="10" name="TextBox 6">
            <a:extLst>
              <a:ext uri="{FF2B5EF4-FFF2-40B4-BE49-F238E27FC236}">
                <a16:creationId xmlns:a16="http://schemas.microsoft.com/office/drawing/2014/main" id="{660A5B4D-2BBA-4DF5-BF02-FA5DA7EC327D}"/>
              </a:ext>
            </a:extLst>
          </p:cNvPr>
          <p:cNvSpPr txBox="1"/>
          <p:nvPr userDrawn="1"/>
        </p:nvSpPr>
        <p:spPr>
          <a:xfrm>
            <a:off x="748281" y="329301"/>
            <a:ext cx="2273936" cy="305853"/>
          </a:xfrm>
          <a:prstGeom prst="rect">
            <a:avLst/>
          </a:prstGeom>
        </p:spPr>
        <p:txBody>
          <a:bodyPr wrap="square" lIns="0" tIns="0" rIns="0" bIns="0" rtlCol="0" anchor="t">
            <a:spAutoFit/>
          </a:bodyPr>
          <a:lstStyle/>
          <a:p>
            <a:pPr algn="l">
              <a:lnSpc>
                <a:spcPts val="2601"/>
              </a:lnSpc>
            </a:pPr>
            <a:r>
              <a:rPr lang="en-US" sz="1858" dirty="0">
                <a:solidFill>
                  <a:schemeClr val="tx1">
                    <a:lumMod val="85000"/>
                    <a:lumOff val="15000"/>
                  </a:schemeClr>
                </a:solidFill>
                <a:latin typeface="Fredoka One" panose="02000000000000000000" pitchFamily="2" charset="0"/>
              </a:rPr>
              <a:t>CIERRE</a:t>
            </a:r>
          </a:p>
        </p:txBody>
      </p:sp>
    </p:spTree>
    <p:extLst>
      <p:ext uri="{BB962C8B-B14F-4D97-AF65-F5344CB8AC3E}">
        <p14:creationId xmlns:p14="http://schemas.microsoft.com/office/powerpoint/2010/main" val="550462024"/>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5.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27.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0.jpg"/><Relationship Id="rId7" Type="http://schemas.openxmlformats.org/officeDocument/2006/relationships/image" Target="../media/image12.svg"/><Relationship Id="rId2" Type="http://schemas.openxmlformats.org/officeDocument/2006/relationships/image" Target="../media/image19.jp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6.jpg"/><Relationship Id="rId5" Type="http://schemas.openxmlformats.org/officeDocument/2006/relationships/image" Target="../media/image14.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14.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92CF071-B216-448B-80BC-81825E4FF974}"/>
              </a:ext>
            </a:extLst>
          </p:cNvPr>
          <p:cNvSpPr>
            <a:spLocks noGrp="1"/>
          </p:cNvSpPr>
          <p:nvPr>
            <p:ph type="ctrTitle"/>
          </p:nvPr>
        </p:nvSpPr>
        <p:spPr>
          <a:xfrm>
            <a:off x="1218406" y="2755900"/>
            <a:ext cx="5119687" cy="4953000"/>
          </a:xfrm>
        </p:spPr>
        <p:txBody>
          <a:bodyPr/>
          <a:lstStyle/>
          <a:p>
            <a:r>
              <a:rPr lang="es-MX" sz="4200" b="1" dirty="0">
                <a:solidFill>
                  <a:schemeClr val="bg1">
                    <a:lumMod val="25000"/>
                  </a:schemeClr>
                </a:solidFill>
              </a:rPr>
              <a:t>EL NACIMIENTO DE LA CRÍTICA HISTÓRICA</a:t>
            </a:r>
            <a:endParaRPr lang="es-VE" sz="3800" b="1" dirty="0">
              <a:solidFill>
                <a:schemeClr val="bg1">
                  <a:lumMod val="25000"/>
                </a:schemeClr>
              </a:solidFill>
            </a:endParaRPr>
          </a:p>
        </p:txBody>
      </p:sp>
      <p:sp>
        <p:nvSpPr>
          <p:cNvPr id="6" name="Marcador de texto 5">
            <a:extLst>
              <a:ext uri="{FF2B5EF4-FFF2-40B4-BE49-F238E27FC236}">
                <a16:creationId xmlns:a16="http://schemas.microsoft.com/office/drawing/2014/main" id="{8A25F07C-35BE-414F-A98B-7573D0F863B8}"/>
              </a:ext>
            </a:extLst>
          </p:cNvPr>
          <p:cNvSpPr>
            <a:spLocks noGrp="1"/>
          </p:cNvSpPr>
          <p:nvPr>
            <p:ph type="body" sz="quarter" idx="10"/>
          </p:nvPr>
        </p:nvSpPr>
        <p:spPr>
          <a:xfrm>
            <a:off x="1035050" y="10294453"/>
            <a:ext cx="6781800" cy="490521"/>
          </a:xfrm>
        </p:spPr>
        <p:txBody>
          <a:bodyPr/>
          <a:lstStyle/>
          <a:p>
            <a:pPr marL="0"/>
            <a:r>
              <a:rPr lang="es-ES" sz="900" dirty="0">
                <a:solidFill>
                  <a:srgbClr val="FFFFFF"/>
                </a:solidFill>
                <a:latin typeface="Raleway" panose="020B0003030101060003" pitchFamily="34" charset="0"/>
              </a:rPr>
              <a:t>El nacimiento de la crítica histórica por Jorge Bracho.</a:t>
            </a:r>
            <a:r>
              <a:rPr lang="es-MX" sz="900" dirty="0">
                <a:solidFill>
                  <a:srgbClr val="FFFFFF"/>
                </a:solidFill>
                <a:latin typeface="Raleway" panose="020B0003030101060003" pitchFamily="34" charset="0"/>
              </a:rPr>
              <a:t> UCAB está bajo una Licencia Creative </a:t>
            </a:r>
            <a:r>
              <a:rPr lang="es-MX" sz="900" dirty="0" err="1">
                <a:solidFill>
                  <a:srgbClr val="FFFFFF"/>
                </a:solidFill>
                <a:latin typeface="Raleway" panose="020B0003030101060003" pitchFamily="34" charset="0"/>
              </a:rPr>
              <a:t>Commons</a:t>
            </a:r>
            <a:r>
              <a:rPr lang="es-MX" sz="900" dirty="0">
                <a:solidFill>
                  <a:srgbClr val="FFFFFF"/>
                </a:solidFill>
                <a:latin typeface="Raleway" panose="020B0003030101060003" pitchFamily="34" charset="0"/>
              </a:rPr>
              <a:t> Atribución-</a:t>
            </a:r>
            <a:r>
              <a:rPr lang="es-MX" sz="900" dirty="0" err="1">
                <a:solidFill>
                  <a:srgbClr val="FFFFFF"/>
                </a:solidFill>
                <a:latin typeface="Raleway" panose="020B0003030101060003" pitchFamily="34" charset="0"/>
              </a:rPr>
              <a:t>NoComercial</a:t>
            </a:r>
            <a:r>
              <a:rPr lang="es-MX" sz="900" dirty="0">
                <a:solidFill>
                  <a:srgbClr val="FFFFFF"/>
                </a:solidFill>
                <a:latin typeface="Raleway" panose="020B0003030101060003" pitchFamily="34" charset="0"/>
              </a:rPr>
              <a:t>-</a:t>
            </a:r>
            <a:r>
              <a:rPr lang="es-MX" sz="900" dirty="0" err="1">
                <a:solidFill>
                  <a:srgbClr val="FFFFFF"/>
                </a:solidFill>
                <a:latin typeface="Raleway" panose="020B0003030101060003" pitchFamily="34" charset="0"/>
              </a:rPr>
              <a:t>CompartirIgual</a:t>
            </a:r>
            <a:r>
              <a:rPr lang="es-MX" sz="900" dirty="0">
                <a:solidFill>
                  <a:srgbClr val="FFFFFF"/>
                </a:solidFill>
                <a:latin typeface="Raleway" panose="020B0003030101060003" pitchFamily="34" charset="0"/>
              </a:rPr>
              <a:t> 4.0 Internacional. </a:t>
            </a:r>
            <a:endParaRPr lang="es-MX" sz="900" dirty="0">
              <a:solidFill>
                <a:prstClr val="black"/>
              </a:solidFill>
              <a:latin typeface="Microsoft Sans Serif" panose="020B0604020202020204" pitchFamily="34" charset="0"/>
            </a:endParaRPr>
          </a:p>
          <a:p>
            <a:endParaRPr lang="es-VE" sz="1000" dirty="0"/>
          </a:p>
        </p:txBody>
      </p:sp>
    </p:spTree>
    <p:extLst>
      <p:ext uri="{BB962C8B-B14F-4D97-AF65-F5344CB8AC3E}">
        <p14:creationId xmlns:p14="http://schemas.microsoft.com/office/powerpoint/2010/main" val="3875657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005B97FE-9CE8-4513-B9DB-7621DCF952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7" t="4099" r="-617" b="32187"/>
          <a:stretch/>
        </p:blipFill>
        <p:spPr>
          <a:xfrm>
            <a:off x="0" y="8198500"/>
            <a:ext cx="1796400" cy="1796400"/>
          </a:xfrm>
          <a:prstGeom prst="rect">
            <a:avLst/>
          </a:prstGeom>
        </p:spPr>
      </p:pic>
      <p:pic>
        <p:nvPicPr>
          <p:cNvPr id="5" name="Imagen 4">
            <a:extLst>
              <a:ext uri="{FF2B5EF4-FFF2-40B4-BE49-F238E27FC236}">
                <a16:creationId xmlns:a16="http://schemas.microsoft.com/office/drawing/2014/main" id="{190667B3-24A7-4719-B467-FB19B5FC96D2}"/>
              </a:ext>
            </a:extLst>
          </p:cNvPr>
          <p:cNvPicPr>
            <a:picLocks noChangeAspect="1"/>
          </p:cNvPicPr>
          <p:nvPr/>
        </p:nvPicPr>
        <p:blipFill rotWithShape="1">
          <a:blip r:embed="rId3">
            <a:extLst>
              <a:ext uri="{28A0092B-C50C-407E-A947-70E740481C1C}">
                <a14:useLocalDpi xmlns:a14="http://schemas.microsoft.com/office/drawing/2010/main" val="0"/>
              </a:ext>
            </a:extLst>
          </a:blip>
          <a:srcRect t="26023"/>
          <a:stretch/>
        </p:blipFill>
        <p:spPr>
          <a:xfrm>
            <a:off x="1583756" y="4889500"/>
            <a:ext cx="4419600" cy="2098765"/>
          </a:xfrm>
          <a:prstGeom prst="rect">
            <a:avLst/>
          </a:prstGeom>
        </p:spPr>
      </p:pic>
      <p:sp>
        <p:nvSpPr>
          <p:cNvPr id="3" name="Rectángulo 2">
            <a:extLst>
              <a:ext uri="{FF2B5EF4-FFF2-40B4-BE49-F238E27FC236}">
                <a16:creationId xmlns:a16="http://schemas.microsoft.com/office/drawing/2014/main" id="{DFCCFBBC-5FE6-47F9-886B-0562CEBC6A48}"/>
              </a:ext>
            </a:extLst>
          </p:cNvPr>
          <p:cNvSpPr/>
          <p:nvPr/>
        </p:nvSpPr>
        <p:spPr>
          <a:xfrm>
            <a:off x="0" y="698500"/>
            <a:ext cx="7556500" cy="990600"/>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 name="Subtítulo 1">
            <a:extLst>
              <a:ext uri="{FF2B5EF4-FFF2-40B4-BE49-F238E27FC236}">
                <a16:creationId xmlns:a16="http://schemas.microsoft.com/office/drawing/2014/main" id="{94156BB4-F6B0-405A-BAF3-238B3BAF2807}"/>
              </a:ext>
            </a:extLst>
          </p:cNvPr>
          <p:cNvSpPr>
            <a:spLocks noGrp="1"/>
          </p:cNvSpPr>
          <p:nvPr>
            <p:ph type="subTitle" idx="1"/>
          </p:nvPr>
        </p:nvSpPr>
        <p:spPr/>
        <p:txBody>
          <a:bodyPr/>
          <a:lstStyle/>
          <a:p>
            <a:r>
              <a:rPr lang="es-VE" dirty="0"/>
              <a:t>06</a:t>
            </a:r>
          </a:p>
        </p:txBody>
      </p:sp>
      <p:pic>
        <p:nvPicPr>
          <p:cNvPr id="36" name="Imagen 35">
            <a:extLst>
              <a:ext uri="{FF2B5EF4-FFF2-40B4-BE49-F238E27FC236}">
                <a16:creationId xmlns:a16="http://schemas.microsoft.com/office/drawing/2014/main" id="{2573B6FC-62B5-4FF0-B41C-BFC30567CC82}"/>
              </a:ext>
            </a:extLst>
          </p:cNvPr>
          <p:cNvPicPr>
            <a:picLocks noChangeAspect="1"/>
          </p:cNvPicPr>
          <p:nvPr/>
        </p:nvPicPr>
        <p:blipFill>
          <a:blip r:embed="rId4" cstate="print"/>
          <a:stretch>
            <a:fillRect/>
          </a:stretch>
        </p:blipFill>
        <p:spPr>
          <a:xfrm>
            <a:off x="7969250" y="-27998"/>
            <a:ext cx="7410450" cy="1123950"/>
          </a:xfrm>
          <a:prstGeom prst="rect">
            <a:avLst/>
          </a:prstGeom>
          <a:solidFill>
            <a:srgbClr val="F5DF4D"/>
          </a:solidFill>
        </p:spPr>
      </p:pic>
      <p:sp>
        <p:nvSpPr>
          <p:cNvPr id="37" name="CuadroTexto 36">
            <a:extLst>
              <a:ext uri="{FF2B5EF4-FFF2-40B4-BE49-F238E27FC236}">
                <a16:creationId xmlns:a16="http://schemas.microsoft.com/office/drawing/2014/main" id="{21995388-5ED6-40DA-94EE-71BFB9FABE93}"/>
              </a:ext>
            </a:extLst>
          </p:cNvPr>
          <p:cNvSpPr txBox="1"/>
          <p:nvPr/>
        </p:nvSpPr>
        <p:spPr>
          <a:xfrm>
            <a:off x="597800" y="829292"/>
            <a:ext cx="6360899" cy="738664"/>
          </a:xfrm>
          <a:prstGeom prst="rect">
            <a:avLst/>
          </a:prstGeom>
          <a:noFill/>
        </p:spPr>
        <p:txBody>
          <a:bodyPr wrap="square">
            <a:spAutoFit/>
          </a:bodyPr>
          <a:lstStyle/>
          <a:p>
            <a:pPr algn="just"/>
            <a:r>
              <a:rPr lang="es-ES" sz="1400" dirty="0"/>
              <a:t>Como se ha hecho notar líneas antes, la historia y la geografía fueron la base de legitimación para el Estado y la Iglesia, cuya mejor demostración se tiene con las falsas decretales. </a:t>
            </a:r>
            <a:endParaRPr lang="es-VE" sz="1400" dirty="0"/>
          </a:p>
        </p:txBody>
      </p:sp>
      <p:sp>
        <p:nvSpPr>
          <p:cNvPr id="38" name="CuadroTexto 37">
            <a:extLst>
              <a:ext uri="{FF2B5EF4-FFF2-40B4-BE49-F238E27FC236}">
                <a16:creationId xmlns:a16="http://schemas.microsoft.com/office/drawing/2014/main" id="{32766206-C63B-480E-BD24-7F5E38ED8E87}"/>
              </a:ext>
            </a:extLst>
          </p:cNvPr>
          <p:cNvSpPr txBox="1"/>
          <p:nvPr/>
        </p:nvSpPr>
        <p:spPr>
          <a:xfrm>
            <a:off x="597800" y="1819892"/>
            <a:ext cx="6391512" cy="738664"/>
          </a:xfrm>
          <a:prstGeom prst="rect">
            <a:avLst/>
          </a:prstGeom>
          <a:noFill/>
        </p:spPr>
        <p:txBody>
          <a:bodyPr wrap="square">
            <a:spAutoFit/>
          </a:bodyPr>
          <a:lstStyle/>
          <a:p>
            <a:pPr algn="just"/>
            <a:r>
              <a:rPr lang="es-ES" sz="1400" dirty="0">
                <a:solidFill>
                  <a:schemeClr val="bg1">
                    <a:lumMod val="25000"/>
                  </a:schemeClr>
                </a:solidFill>
              </a:rPr>
              <a:t>Para 1566 Juan Bodino (1530-1596) había elaborado un escrito advirtiendo la necesidad de establecer normas para superar errores estampados en los documentos, en: </a:t>
            </a:r>
            <a:r>
              <a:rPr lang="es-ES" sz="1400" i="1" dirty="0">
                <a:solidFill>
                  <a:schemeClr val="bg1">
                    <a:lumMod val="25000"/>
                  </a:schemeClr>
                </a:solidFill>
              </a:rPr>
              <a:t>Método para el conocimiento fácil de las historias</a:t>
            </a:r>
            <a:r>
              <a:rPr lang="es-ES" sz="1400" dirty="0">
                <a:solidFill>
                  <a:schemeClr val="bg1">
                    <a:lumMod val="25000"/>
                  </a:schemeClr>
                </a:solidFill>
              </a:rPr>
              <a:t>. </a:t>
            </a:r>
            <a:endParaRPr lang="es-VE" sz="1400" dirty="0"/>
          </a:p>
        </p:txBody>
      </p:sp>
      <p:sp>
        <p:nvSpPr>
          <p:cNvPr id="40" name="CuadroTexto 39">
            <a:extLst>
              <a:ext uri="{FF2B5EF4-FFF2-40B4-BE49-F238E27FC236}">
                <a16:creationId xmlns:a16="http://schemas.microsoft.com/office/drawing/2014/main" id="{BF0F5550-3358-4124-80C9-074DF7E84684}"/>
              </a:ext>
            </a:extLst>
          </p:cNvPr>
          <p:cNvSpPr txBox="1"/>
          <p:nvPr/>
        </p:nvSpPr>
        <p:spPr>
          <a:xfrm>
            <a:off x="597800" y="7099300"/>
            <a:ext cx="6391512" cy="954107"/>
          </a:xfrm>
          <a:prstGeom prst="rect">
            <a:avLst/>
          </a:prstGeom>
          <a:noFill/>
        </p:spPr>
        <p:txBody>
          <a:bodyPr wrap="square">
            <a:spAutoFit/>
          </a:bodyPr>
          <a:lstStyle/>
          <a:p>
            <a:pPr algn="just"/>
            <a:r>
              <a:rPr lang="es-ES" sz="1400" dirty="0">
                <a:solidFill>
                  <a:schemeClr val="bg1">
                    <a:lumMod val="25000"/>
                  </a:schemeClr>
                </a:solidFill>
              </a:rPr>
              <a:t>En esta centuria se presentó una diatriba entre dos representantes de congregaciones religiosas. Por una parte, Daniel </a:t>
            </a:r>
            <a:r>
              <a:rPr lang="es-ES" sz="1400" dirty="0" err="1">
                <a:solidFill>
                  <a:schemeClr val="bg1">
                    <a:lumMod val="25000"/>
                  </a:schemeClr>
                </a:solidFill>
              </a:rPr>
              <a:t>Papebroch</a:t>
            </a:r>
            <a:r>
              <a:rPr lang="es-ES" sz="1400" dirty="0">
                <a:solidFill>
                  <a:schemeClr val="bg1">
                    <a:lumMod val="25000"/>
                  </a:schemeClr>
                </a:solidFill>
              </a:rPr>
              <a:t> (1628-1714) quien, desde su vinculación con los jesuitas, estableció una técnica para determinar la autenticidad de documentos escritos. </a:t>
            </a:r>
            <a:endParaRPr lang="es-VE" sz="1400" dirty="0"/>
          </a:p>
        </p:txBody>
      </p:sp>
      <p:sp>
        <p:nvSpPr>
          <p:cNvPr id="7" name="Rectángulo 6">
            <a:extLst>
              <a:ext uri="{FF2B5EF4-FFF2-40B4-BE49-F238E27FC236}">
                <a16:creationId xmlns:a16="http://schemas.microsoft.com/office/drawing/2014/main" id="{4D00500A-8FC8-4F30-A12D-CE9A8FCECBA0}"/>
              </a:ext>
            </a:extLst>
          </p:cNvPr>
          <p:cNvSpPr/>
          <p:nvPr/>
        </p:nvSpPr>
        <p:spPr>
          <a:xfrm>
            <a:off x="1583756" y="4860900"/>
            <a:ext cx="4419600" cy="212736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9" name="CuadroTexto 38">
            <a:extLst>
              <a:ext uri="{FF2B5EF4-FFF2-40B4-BE49-F238E27FC236}">
                <a16:creationId xmlns:a16="http://schemas.microsoft.com/office/drawing/2014/main" id="{C43F72FA-B5E3-4830-981A-0B2C698DD2EA}"/>
              </a:ext>
            </a:extLst>
          </p:cNvPr>
          <p:cNvSpPr txBox="1"/>
          <p:nvPr/>
        </p:nvSpPr>
        <p:spPr>
          <a:xfrm>
            <a:off x="582493" y="2571795"/>
            <a:ext cx="6391512" cy="2246769"/>
          </a:xfrm>
          <a:prstGeom prst="rect">
            <a:avLst/>
          </a:prstGeom>
          <a:noFill/>
        </p:spPr>
        <p:txBody>
          <a:bodyPr wrap="square">
            <a:spAutoFit/>
          </a:bodyPr>
          <a:lstStyle/>
          <a:p>
            <a:pPr algn="just"/>
            <a:r>
              <a:rPr lang="es-ES" sz="1400" dirty="0">
                <a:solidFill>
                  <a:schemeClr val="bg1">
                    <a:lumMod val="25000"/>
                  </a:schemeClr>
                </a:solidFill>
              </a:rPr>
              <a:t>Lo que en la historiografía se conoce como Guerra de los Treinta Años (1618-1648) reanimó los conflictos entre el papado y el poder secular. También se prestó para el despliegue de la </a:t>
            </a:r>
            <a:r>
              <a:rPr lang="es-ES" sz="1400" b="1" dirty="0">
                <a:solidFill>
                  <a:srgbClr val="00A0B0"/>
                </a:solidFill>
              </a:rPr>
              <a:t>historia diplomática</a:t>
            </a:r>
            <a:r>
              <a:rPr lang="es-ES" sz="1400" dirty="0">
                <a:solidFill>
                  <a:schemeClr val="bg1">
                    <a:lumMod val="25000"/>
                  </a:schemeClr>
                </a:solidFill>
              </a:rPr>
              <a:t>. La palabra diploma, de origen griego, hacía alusión al doblado o plegado de documentos que se resguardaban bajo esta modalidad, aunque el mismo término luego del siglo XVIII pasó a significar títulos académicos. Durante el siglo XVII se presentaron discusiones alrededor de escritos del pasado, en especial, con las falsas decretales. Ellas permiten visualizar el uso de técnicas novedosas para determinar el origen y autenticidad de escritos de distinta procedencia.</a:t>
            </a:r>
            <a:endParaRPr lang="es-VE" sz="1400" dirty="0"/>
          </a:p>
        </p:txBody>
      </p:sp>
      <p:sp>
        <p:nvSpPr>
          <p:cNvPr id="8" name="Rectángulo 7">
            <a:extLst>
              <a:ext uri="{FF2B5EF4-FFF2-40B4-BE49-F238E27FC236}">
                <a16:creationId xmlns:a16="http://schemas.microsoft.com/office/drawing/2014/main" id="{DA896184-B12A-48DC-88FF-E418E3532341}"/>
              </a:ext>
            </a:extLst>
          </p:cNvPr>
          <p:cNvSpPr/>
          <p:nvPr/>
        </p:nvSpPr>
        <p:spPr>
          <a:xfrm>
            <a:off x="1507425" y="5023811"/>
            <a:ext cx="36000" cy="1828800"/>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6" name="Rectángulo 45">
            <a:extLst>
              <a:ext uri="{FF2B5EF4-FFF2-40B4-BE49-F238E27FC236}">
                <a16:creationId xmlns:a16="http://schemas.microsoft.com/office/drawing/2014/main" id="{8F73167A-66C7-4D32-9EA9-0F339FC6A694}"/>
              </a:ext>
            </a:extLst>
          </p:cNvPr>
          <p:cNvSpPr/>
          <p:nvPr/>
        </p:nvSpPr>
        <p:spPr>
          <a:xfrm>
            <a:off x="6038282" y="5014793"/>
            <a:ext cx="36000" cy="1828800"/>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7" name="CuadroTexto 56">
            <a:extLst>
              <a:ext uri="{FF2B5EF4-FFF2-40B4-BE49-F238E27FC236}">
                <a16:creationId xmlns:a16="http://schemas.microsoft.com/office/drawing/2014/main" id="{F81200FB-2E22-4604-978D-9265F055A949}"/>
              </a:ext>
            </a:extLst>
          </p:cNvPr>
          <p:cNvSpPr txBox="1"/>
          <p:nvPr/>
        </p:nvSpPr>
        <p:spPr>
          <a:xfrm>
            <a:off x="1949450" y="8085087"/>
            <a:ext cx="5039862" cy="1815882"/>
          </a:xfrm>
          <a:prstGeom prst="rect">
            <a:avLst/>
          </a:prstGeom>
          <a:noFill/>
        </p:spPr>
        <p:txBody>
          <a:bodyPr wrap="square">
            <a:spAutoFit/>
          </a:bodyPr>
          <a:lstStyle/>
          <a:p>
            <a:pPr algn="just"/>
            <a:r>
              <a:rPr lang="es-ES" sz="1400" dirty="0">
                <a:solidFill>
                  <a:schemeClr val="bg1">
                    <a:lumMod val="25000"/>
                  </a:schemeClr>
                </a:solidFill>
              </a:rPr>
              <a:t>Puso en duda documentos que se tenían como propios de los merovingios al estudiar las formas de las letras estampadas en algunos de ellos. Su estudio de cartas benedictinas fue con el propósito de demostrar la falsedad de propiedades de los seguidores de Benito de Nursia. El encargado de confrontar sus inferencias fue Jean </a:t>
            </a:r>
            <a:r>
              <a:rPr lang="es-ES" sz="1400" dirty="0" err="1">
                <a:solidFill>
                  <a:schemeClr val="bg1">
                    <a:lumMod val="25000"/>
                  </a:schemeClr>
                </a:solidFill>
              </a:rPr>
              <a:t>Mabillon</a:t>
            </a:r>
            <a:r>
              <a:rPr lang="es-ES" sz="1400" dirty="0">
                <a:solidFill>
                  <a:schemeClr val="bg1">
                    <a:lumMod val="25000"/>
                  </a:schemeClr>
                </a:solidFill>
              </a:rPr>
              <a:t> (1632-1707), monje benedictino de la orden de San Mauro. </a:t>
            </a:r>
            <a:endParaRPr lang="es-VE" sz="1400" dirty="0"/>
          </a:p>
        </p:txBody>
      </p:sp>
      <p:sp>
        <p:nvSpPr>
          <p:cNvPr id="58" name="Rectángulo 57">
            <a:extLst>
              <a:ext uri="{FF2B5EF4-FFF2-40B4-BE49-F238E27FC236}">
                <a16:creationId xmlns:a16="http://schemas.microsoft.com/office/drawing/2014/main" id="{0B4BAA7A-AF3A-415E-AAFC-71315BAD2D35}"/>
              </a:ext>
            </a:extLst>
          </p:cNvPr>
          <p:cNvSpPr/>
          <p:nvPr/>
        </p:nvSpPr>
        <p:spPr>
          <a:xfrm>
            <a:off x="640402" y="9446482"/>
            <a:ext cx="1123200" cy="530993"/>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9" name="CuadroTexto 58">
            <a:extLst>
              <a:ext uri="{FF2B5EF4-FFF2-40B4-BE49-F238E27FC236}">
                <a16:creationId xmlns:a16="http://schemas.microsoft.com/office/drawing/2014/main" id="{42848BD7-E3E8-4FD2-9D4E-2EE2DCDF2C8B}"/>
              </a:ext>
            </a:extLst>
          </p:cNvPr>
          <p:cNvSpPr txBox="1"/>
          <p:nvPr/>
        </p:nvSpPr>
        <p:spPr>
          <a:xfrm>
            <a:off x="510374" y="9496534"/>
            <a:ext cx="1266876" cy="430887"/>
          </a:xfrm>
          <a:prstGeom prst="rect">
            <a:avLst/>
          </a:prstGeom>
          <a:noFill/>
        </p:spPr>
        <p:txBody>
          <a:bodyPr wrap="square">
            <a:spAutoFit/>
          </a:bodyPr>
          <a:lstStyle/>
          <a:p>
            <a:pPr algn="r"/>
            <a:r>
              <a:rPr lang="es-ES" sz="1100" dirty="0"/>
              <a:t>Daniel </a:t>
            </a:r>
            <a:r>
              <a:rPr lang="es-ES" sz="1100" dirty="0" err="1"/>
              <a:t>Papebroch</a:t>
            </a:r>
            <a:endParaRPr lang="es-VE" sz="1100" dirty="0"/>
          </a:p>
        </p:txBody>
      </p:sp>
    </p:spTree>
    <p:extLst>
      <p:ext uri="{BB962C8B-B14F-4D97-AF65-F5344CB8AC3E}">
        <p14:creationId xmlns:p14="http://schemas.microsoft.com/office/powerpoint/2010/main" val="3191256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7FA9D1E-304E-4E50-B22B-25CF1468B0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0050" y="2325251"/>
            <a:ext cx="4616450" cy="3080016"/>
          </a:xfrm>
          <a:prstGeom prst="rect">
            <a:avLst/>
          </a:prstGeom>
        </p:spPr>
      </p:pic>
      <p:sp>
        <p:nvSpPr>
          <p:cNvPr id="5" name="Rectángulo 4">
            <a:extLst>
              <a:ext uri="{FF2B5EF4-FFF2-40B4-BE49-F238E27FC236}">
                <a16:creationId xmlns:a16="http://schemas.microsoft.com/office/drawing/2014/main" id="{1F004915-5075-4CCC-B68A-B338D3863BB3}"/>
              </a:ext>
            </a:extLst>
          </p:cNvPr>
          <p:cNvSpPr/>
          <p:nvPr/>
        </p:nvSpPr>
        <p:spPr>
          <a:xfrm>
            <a:off x="425450" y="2630051"/>
            <a:ext cx="3886200" cy="1421249"/>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 name="Subtítulo 1">
            <a:extLst>
              <a:ext uri="{FF2B5EF4-FFF2-40B4-BE49-F238E27FC236}">
                <a16:creationId xmlns:a16="http://schemas.microsoft.com/office/drawing/2014/main" id="{94156BB4-F6B0-405A-BAF3-238B3BAF2807}"/>
              </a:ext>
            </a:extLst>
          </p:cNvPr>
          <p:cNvSpPr>
            <a:spLocks noGrp="1"/>
          </p:cNvSpPr>
          <p:nvPr>
            <p:ph type="subTitle" idx="1"/>
          </p:nvPr>
        </p:nvSpPr>
        <p:spPr/>
        <p:txBody>
          <a:bodyPr/>
          <a:lstStyle/>
          <a:p>
            <a:r>
              <a:rPr lang="es-VE" dirty="0"/>
              <a:t>07</a:t>
            </a:r>
          </a:p>
        </p:txBody>
      </p:sp>
      <p:pic>
        <p:nvPicPr>
          <p:cNvPr id="36" name="Imagen 35">
            <a:extLst>
              <a:ext uri="{FF2B5EF4-FFF2-40B4-BE49-F238E27FC236}">
                <a16:creationId xmlns:a16="http://schemas.microsoft.com/office/drawing/2014/main" id="{2573B6FC-62B5-4FF0-B41C-BFC30567CC82}"/>
              </a:ext>
            </a:extLst>
          </p:cNvPr>
          <p:cNvPicPr>
            <a:picLocks noChangeAspect="1"/>
          </p:cNvPicPr>
          <p:nvPr/>
        </p:nvPicPr>
        <p:blipFill>
          <a:blip r:embed="rId3" cstate="print"/>
          <a:stretch>
            <a:fillRect/>
          </a:stretch>
        </p:blipFill>
        <p:spPr>
          <a:xfrm>
            <a:off x="7969250" y="-27998"/>
            <a:ext cx="7410450" cy="1123950"/>
          </a:xfrm>
          <a:prstGeom prst="rect">
            <a:avLst/>
          </a:prstGeom>
          <a:solidFill>
            <a:srgbClr val="F5DF4D"/>
          </a:solidFill>
        </p:spPr>
      </p:pic>
      <p:sp>
        <p:nvSpPr>
          <p:cNvPr id="9" name="CuadroTexto 8">
            <a:extLst>
              <a:ext uri="{FF2B5EF4-FFF2-40B4-BE49-F238E27FC236}">
                <a16:creationId xmlns:a16="http://schemas.microsoft.com/office/drawing/2014/main" id="{3C9E2DF6-32D1-4671-895D-E94AB807127D}"/>
              </a:ext>
            </a:extLst>
          </p:cNvPr>
          <p:cNvSpPr txBox="1"/>
          <p:nvPr/>
        </p:nvSpPr>
        <p:spPr>
          <a:xfrm>
            <a:off x="577850" y="1079500"/>
            <a:ext cx="6400800" cy="1169551"/>
          </a:xfrm>
          <a:prstGeom prst="rect">
            <a:avLst/>
          </a:prstGeom>
          <a:noFill/>
        </p:spPr>
        <p:txBody>
          <a:bodyPr wrap="square">
            <a:spAutoFit/>
          </a:bodyPr>
          <a:lstStyle/>
          <a:p>
            <a:pPr algn="just"/>
            <a:r>
              <a:rPr lang="es-ES" sz="1400" dirty="0">
                <a:solidFill>
                  <a:schemeClr val="bg1">
                    <a:lumMod val="25000"/>
                  </a:schemeClr>
                </a:solidFill>
              </a:rPr>
              <a:t>En </a:t>
            </a:r>
            <a:r>
              <a:rPr lang="es-ES" sz="1400" i="1" dirty="0">
                <a:solidFill>
                  <a:schemeClr val="bg1">
                    <a:lumMod val="25000"/>
                  </a:schemeClr>
                </a:solidFill>
              </a:rPr>
              <a:t>Sobre el estudio de cartas medievales</a:t>
            </a:r>
            <a:r>
              <a:rPr lang="es-ES" sz="1400" dirty="0">
                <a:solidFill>
                  <a:schemeClr val="bg1">
                    <a:lumMod val="25000"/>
                  </a:schemeClr>
                </a:solidFill>
              </a:rPr>
              <a:t> (1681-1707) defendió la tesis según la cual la escritura era objeto de cambios, al igual que los acontecimientos que examinaban los historiadores. En aquel estudio destacó el uso de las mayúsculas latinas hasta alcanzar la caligrafía de inicios del siglo XVIII. </a:t>
            </a:r>
            <a:endParaRPr lang="es-VE" sz="1400" dirty="0"/>
          </a:p>
        </p:txBody>
      </p:sp>
      <p:sp>
        <p:nvSpPr>
          <p:cNvPr id="12" name="CuadroTexto 11">
            <a:extLst>
              <a:ext uri="{FF2B5EF4-FFF2-40B4-BE49-F238E27FC236}">
                <a16:creationId xmlns:a16="http://schemas.microsoft.com/office/drawing/2014/main" id="{1BAF74CC-012A-4A54-9514-57AF66687027}"/>
              </a:ext>
            </a:extLst>
          </p:cNvPr>
          <p:cNvSpPr txBox="1"/>
          <p:nvPr/>
        </p:nvSpPr>
        <p:spPr>
          <a:xfrm>
            <a:off x="577850" y="2742743"/>
            <a:ext cx="3505200" cy="1169551"/>
          </a:xfrm>
          <a:prstGeom prst="rect">
            <a:avLst/>
          </a:prstGeom>
          <a:noFill/>
        </p:spPr>
        <p:txBody>
          <a:bodyPr wrap="square">
            <a:spAutoFit/>
          </a:bodyPr>
          <a:lstStyle/>
          <a:p>
            <a:pPr algn="just"/>
            <a:r>
              <a:rPr lang="es-ES" sz="1400" dirty="0"/>
              <a:t>Sus estudios han quedado en la mentalidad de algunos historiadores contemporáneos, porque definió al documento como un conjunto en el que los datos eran coherentes entre sí. </a:t>
            </a:r>
            <a:endParaRPr lang="es-VE" sz="1400" dirty="0"/>
          </a:p>
        </p:txBody>
      </p:sp>
      <p:sp>
        <p:nvSpPr>
          <p:cNvPr id="13" name="CuadroTexto 12">
            <a:extLst>
              <a:ext uri="{FF2B5EF4-FFF2-40B4-BE49-F238E27FC236}">
                <a16:creationId xmlns:a16="http://schemas.microsoft.com/office/drawing/2014/main" id="{B1E9560B-2B83-437F-96A8-D8D17B405E75}"/>
              </a:ext>
            </a:extLst>
          </p:cNvPr>
          <p:cNvSpPr txBox="1"/>
          <p:nvPr/>
        </p:nvSpPr>
        <p:spPr>
          <a:xfrm>
            <a:off x="583631" y="5558502"/>
            <a:ext cx="6400800" cy="1169551"/>
          </a:xfrm>
          <a:prstGeom prst="rect">
            <a:avLst/>
          </a:prstGeom>
          <a:noFill/>
        </p:spPr>
        <p:txBody>
          <a:bodyPr wrap="square">
            <a:spAutoFit/>
          </a:bodyPr>
          <a:lstStyle/>
          <a:p>
            <a:pPr algn="just"/>
            <a:r>
              <a:rPr lang="es-ES" sz="1400" dirty="0">
                <a:solidFill>
                  <a:schemeClr val="bg1">
                    <a:lumMod val="25000"/>
                  </a:schemeClr>
                </a:solidFill>
              </a:rPr>
              <a:t>Destacó la escritura por medio de la paleografía, los sellos por la sigilografía, las fechas por la cronología y el vocabulario por la filología. Sin embargo, sus escritos, si bien útiles para verificar la </a:t>
            </a:r>
            <a:r>
              <a:rPr lang="es-ES" sz="1400" b="1" dirty="0">
                <a:solidFill>
                  <a:srgbClr val="00A0B0"/>
                </a:solidFill>
              </a:rPr>
              <a:t>legitimidad de documentos</a:t>
            </a:r>
            <a:r>
              <a:rPr lang="es-ES" sz="1400" dirty="0">
                <a:solidFill>
                  <a:schemeClr val="bg1">
                    <a:lumMod val="25000"/>
                  </a:schemeClr>
                </a:solidFill>
              </a:rPr>
              <a:t>, se caracterizaron por la fuerte inclinación hacia el dato cronológico y la genealogía.</a:t>
            </a:r>
            <a:endParaRPr lang="es-VE" sz="1400" dirty="0"/>
          </a:p>
        </p:txBody>
      </p:sp>
    </p:spTree>
    <p:extLst>
      <p:ext uri="{BB962C8B-B14F-4D97-AF65-F5344CB8AC3E}">
        <p14:creationId xmlns:p14="http://schemas.microsoft.com/office/powerpoint/2010/main" val="2042415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F9391DA-A516-456E-9E95-DB06AA6F5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4344"/>
            <a:ext cx="7556499" cy="2158999"/>
          </a:xfrm>
          <a:prstGeom prst="rect">
            <a:avLst/>
          </a:prstGeom>
        </p:spPr>
      </p:pic>
      <p:sp>
        <p:nvSpPr>
          <p:cNvPr id="5" name="Rectángulo 4">
            <a:extLst>
              <a:ext uri="{FF2B5EF4-FFF2-40B4-BE49-F238E27FC236}">
                <a16:creationId xmlns:a16="http://schemas.microsoft.com/office/drawing/2014/main" id="{4C66EAA3-8BA1-4A80-B3F2-314BC04FC051}"/>
              </a:ext>
            </a:extLst>
          </p:cNvPr>
          <p:cNvSpPr/>
          <p:nvPr/>
        </p:nvSpPr>
        <p:spPr>
          <a:xfrm>
            <a:off x="0" y="1735838"/>
            <a:ext cx="7556500" cy="1600438"/>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49" name="Imagen 48">
            <a:extLst>
              <a:ext uri="{FF2B5EF4-FFF2-40B4-BE49-F238E27FC236}">
                <a16:creationId xmlns:a16="http://schemas.microsoft.com/office/drawing/2014/main" id="{2514133C-0278-4AB6-AE4E-13B06A74A5C5}"/>
              </a:ext>
            </a:extLst>
          </p:cNvPr>
          <p:cNvPicPr>
            <a:picLocks noChangeAspect="1"/>
          </p:cNvPicPr>
          <p:nvPr/>
        </p:nvPicPr>
        <p:blipFill>
          <a:blip r:embed="rId4" cstate="print"/>
          <a:stretch>
            <a:fillRect/>
          </a:stretch>
        </p:blipFill>
        <p:spPr>
          <a:xfrm>
            <a:off x="8045450" y="1541505"/>
            <a:ext cx="7410450" cy="1123950"/>
          </a:xfrm>
          <a:prstGeom prst="rect">
            <a:avLst/>
          </a:prstGeom>
          <a:solidFill>
            <a:srgbClr val="00A0B0"/>
          </a:solidFill>
        </p:spPr>
      </p:pic>
      <p:pic>
        <p:nvPicPr>
          <p:cNvPr id="35" name="Picture 2">
            <a:extLst>
              <a:ext uri="{FF2B5EF4-FFF2-40B4-BE49-F238E27FC236}">
                <a16:creationId xmlns:a16="http://schemas.microsoft.com/office/drawing/2014/main" id="{3EF0F9D1-99C8-4E54-9156-E0F198E2966F}"/>
              </a:ext>
            </a:extLst>
          </p:cNvPr>
          <p:cNvPicPr>
            <a:picLocks noChangeAspect="1"/>
          </p:cNvPicPr>
          <p:nvPr/>
        </p:nvPicPr>
        <p:blipFill>
          <a:blip r:embed="rId5"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19693" y="458120"/>
            <a:ext cx="131435" cy="128819"/>
          </a:xfrm>
          <a:prstGeom prst="rect">
            <a:avLst/>
          </a:prstGeom>
        </p:spPr>
      </p:pic>
      <p:pic>
        <p:nvPicPr>
          <p:cNvPr id="36" name="Picture 3">
            <a:extLst>
              <a:ext uri="{FF2B5EF4-FFF2-40B4-BE49-F238E27FC236}">
                <a16:creationId xmlns:a16="http://schemas.microsoft.com/office/drawing/2014/main" id="{8A85A027-D729-4BD4-A6CB-7D8958D56B09}"/>
              </a:ext>
            </a:extLst>
          </p:cNvPr>
          <p:cNvPicPr>
            <a:picLocks noChangeAspect="1"/>
          </p:cNvPicPr>
          <p:nvPr/>
        </p:nvPicPr>
        <p:blipFill>
          <a:blip r:embed="rId7"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53975" y="393710"/>
            <a:ext cx="131435" cy="128819"/>
          </a:xfrm>
          <a:prstGeom prst="rect">
            <a:avLst/>
          </a:prstGeom>
        </p:spPr>
      </p:pic>
      <p:pic>
        <p:nvPicPr>
          <p:cNvPr id="37" name="Picture 4">
            <a:extLst>
              <a:ext uri="{FF2B5EF4-FFF2-40B4-BE49-F238E27FC236}">
                <a16:creationId xmlns:a16="http://schemas.microsoft.com/office/drawing/2014/main" id="{94952BB4-2E0E-4FCD-A978-903DE828C5B7}"/>
              </a:ext>
            </a:extLst>
          </p:cNvPr>
          <p:cNvPicPr>
            <a:picLocks noChangeAspect="1"/>
          </p:cNvPicPr>
          <p:nvPr/>
        </p:nvPicPr>
        <p:blipFill>
          <a:blip r:embed="rId9"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88258" y="329301"/>
            <a:ext cx="131435" cy="128819"/>
          </a:xfrm>
          <a:prstGeom prst="rect">
            <a:avLst/>
          </a:prstGeom>
        </p:spPr>
      </p:pic>
      <p:sp>
        <p:nvSpPr>
          <p:cNvPr id="38" name="TextBox 6">
            <a:extLst>
              <a:ext uri="{FF2B5EF4-FFF2-40B4-BE49-F238E27FC236}">
                <a16:creationId xmlns:a16="http://schemas.microsoft.com/office/drawing/2014/main" id="{114C6CD0-1462-4D36-A4BD-E7F86FFF0604}"/>
              </a:ext>
            </a:extLst>
          </p:cNvPr>
          <p:cNvSpPr txBox="1"/>
          <p:nvPr/>
        </p:nvSpPr>
        <p:spPr>
          <a:xfrm>
            <a:off x="748281" y="329301"/>
            <a:ext cx="2273936" cy="305853"/>
          </a:xfrm>
          <a:prstGeom prst="rect">
            <a:avLst/>
          </a:prstGeom>
        </p:spPr>
        <p:txBody>
          <a:bodyPr wrap="square" lIns="0" tIns="0" rIns="0" bIns="0" rtlCol="0" anchor="t">
            <a:spAutoFit/>
          </a:bodyPr>
          <a:lstStyle/>
          <a:p>
            <a:pPr algn="l">
              <a:lnSpc>
                <a:spcPts val="2601"/>
              </a:lnSpc>
            </a:pPr>
            <a:r>
              <a:rPr lang="en-US" sz="1858" dirty="0">
                <a:solidFill>
                  <a:schemeClr val="tx1">
                    <a:lumMod val="85000"/>
                    <a:lumOff val="15000"/>
                  </a:schemeClr>
                </a:solidFill>
                <a:latin typeface="Fredoka One" panose="02000000000000000000" pitchFamily="2" charset="0"/>
              </a:rPr>
              <a:t>CIERRE</a:t>
            </a:r>
          </a:p>
        </p:txBody>
      </p:sp>
      <p:sp>
        <p:nvSpPr>
          <p:cNvPr id="11" name="CuadroTexto 10">
            <a:extLst>
              <a:ext uri="{FF2B5EF4-FFF2-40B4-BE49-F238E27FC236}">
                <a16:creationId xmlns:a16="http://schemas.microsoft.com/office/drawing/2014/main" id="{C289DAD2-81B6-4051-BF3A-82FD1AC5818C}"/>
              </a:ext>
            </a:extLst>
          </p:cNvPr>
          <p:cNvSpPr txBox="1"/>
          <p:nvPr/>
        </p:nvSpPr>
        <p:spPr>
          <a:xfrm>
            <a:off x="551128" y="2030393"/>
            <a:ext cx="6396819" cy="954107"/>
          </a:xfrm>
          <a:prstGeom prst="rect">
            <a:avLst/>
          </a:prstGeom>
          <a:noFill/>
        </p:spPr>
        <p:txBody>
          <a:bodyPr wrap="square">
            <a:spAutoFit/>
          </a:bodyPr>
          <a:lstStyle/>
          <a:p>
            <a:pPr algn="just"/>
            <a:r>
              <a:rPr lang="es-ES" sz="1400" dirty="0">
                <a:solidFill>
                  <a:schemeClr val="bg1"/>
                </a:solidFill>
                <a:latin typeface="Raleway" panose="020B0003030101060003" pitchFamily="34" charset="0"/>
              </a:rPr>
              <a:t>A partir de lo esbozado, se debe concluir que el desarrollo de la crítica historiográfica se constituyó bajo el influjo de querellas alrededor de la propiedad. No obstante, la historiografía moderna se logró configurar en medio de conflictos territoriales y disputas políticas. </a:t>
            </a:r>
            <a:endParaRPr lang="es-VE" sz="1400" dirty="0">
              <a:solidFill>
                <a:schemeClr val="bg1"/>
              </a:solidFill>
              <a:latin typeface="Raleway" panose="020B0003030101060003" pitchFamily="34" charset="0"/>
            </a:endParaRPr>
          </a:p>
        </p:txBody>
      </p:sp>
      <p:sp>
        <p:nvSpPr>
          <p:cNvPr id="28" name="CuadroTexto 27">
            <a:extLst>
              <a:ext uri="{FF2B5EF4-FFF2-40B4-BE49-F238E27FC236}">
                <a16:creationId xmlns:a16="http://schemas.microsoft.com/office/drawing/2014/main" id="{FDC8C680-97A5-43C0-A401-BD99FB788F21}"/>
              </a:ext>
            </a:extLst>
          </p:cNvPr>
          <p:cNvSpPr txBox="1"/>
          <p:nvPr/>
        </p:nvSpPr>
        <p:spPr>
          <a:xfrm>
            <a:off x="566008" y="5372177"/>
            <a:ext cx="6412741" cy="1384995"/>
          </a:xfrm>
          <a:prstGeom prst="rect">
            <a:avLst/>
          </a:prstGeom>
          <a:noFill/>
        </p:spPr>
        <p:txBody>
          <a:bodyPr wrap="square">
            <a:spAutoFit/>
          </a:bodyPr>
          <a:lstStyle/>
          <a:p>
            <a:pPr algn="just"/>
            <a:r>
              <a:rPr lang="es-ES" sz="1400" dirty="0">
                <a:solidFill>
                  <a:schemeClr val="tx1">
                    <a:lumMod val="85000"/>
                    <a:lumOff val="15000"/>
                  </a:schemeClr>
                </a:solidFill>
                <a:latin typeface="Raleway" panose="020B0003030101060003" pitchFamily="34" charset="0"/>
              </a:rPr>
              <a:t>El historiador en las cortes europeas no sólo se dedicó a organizar archivos diplomáticos, hizo lo propio con las genealogías cortesanas, así como la demostración de la diferencia étnica por medio de las lenguas vernáculas y lo que se tenía como cultura para el momento. Igualmente, en los tiempos de la modernidad varios de los estudios realizados por los historiadores cobraron fuerza gracias a la difusión de la imprenta en Europa. </a:t>
            </a:r>
            <a:endParaRPr lang="es-VE" sz="1400" dirty="0"/>
          </a:p>
        </p:txBody>
      </p:sp>
      <p:sp>
        <p:nvSpPr>
          <p:cNvPr id="30" name="CuadroTexto 29">
            <a:extLst>
              <a:ext uri="{FF2B5EF4-FFF2-40B4-BE49-F238E27FC236}">
                <a16:creationId xmlns:a16="http://schemas.microsoft.com/office/drawing/2014/main" id="{6C79ABF4-2A6C-4937-883B-03C59B99C5EF}"/>
              </a:ext>
            </a:extLst>
          </p:cNvPr>
          <p:cNvSpPr txBox="1"/>
          <p:nvPr/>
        </p:nvSpPr>
        <p:spPr>
          <a:xfrm>
            <a:off x="581930" y="6857305"/>
            <a:ext cx="6396819" cy="1384995"/>
          </a:xfrm>
          <a:prstGeom prst="rect">
            <a:avLst/>
          </a:prstGeom>
          <a:noFill/>
        </p:spPr>
        <p:txBody>
          <a:bodyPr wrap="square">
            <a:spAutoFit/>
          </a:bodyPr>
          <a:lstStyle/>
          <a:p>
            <a:pPr algn="just"/>
            <a:r>
              <a:rPr lang="es-ES" sz="1400" dirty="0">
                <a:solidFill>
                  <a:schemeClr val="tx1">
                    <a:lumMod val="85000"/>
                    <a:lumOff val="15000"/>
                  </a:schemeClr>
                </a:solidFill>
                <a:latin typeface="Raleway" panose="020B0003030101060003" pitchFamily="34" charset="0"/>
              </a:rPr>
              <a:t>La difusión del libro de historia corrió pareja con la novela o narrativa de ficción, es decir, con el uso de la historia con fines de legitimación, por una parte, y con propósitos de crítica social, por otra. En términos generales, la forma de representar la edificación de los Estados modernos y la nación fueron posible con la narrativa documental en combinación con la narrativa de ficción.</a:t>
            </a:r>
            <a:endParaRPr lang="es-VE" sz="1400" dirty="0"/>
          </a:p>
        </p:txBody>
      </p:sp>
      <p:sp>
        <p:nvSpPr>
          <p:cNvPr id="9" name="Rectángulo 8">
            <a:extLst>
              <a:ext uri="{FF2B5EF4-FFF2-40B4-BE49-F238E27FC236}">
                <a16:creationId xmlns:a16="http://schemas.microsoft.com/office/drawing/2014/main" id="{63A3AB23-E723-42F3-AFF5-9D6E82236D0D}"/>
              </a:ext>
            </a:extLst>
          </p:cNvPr>
          <p:cNvSpPr/>
          <p:nvPr/>
        </p:nvSpPr>
        <p:spPr>
          <a:xfrm>
            <a:off x="0" y="3336276"/>
            <a:ext cx="7556500" cy="193576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0E8AD73-A8C8-402C-8FA1-764A75388510}"/>
              </a:ext>
            </a:extLst>
          </p:cNvPr>
          <p:cNvSpPr txBox="1"/>
          <p:nvPr/>
        </p:nvSpPr>
        <p:spPr>
          <a:xfrm>
            <a:off x="654050" y="1182310"/>
            <a:ext cx="6248400" cy="4616648"/>
          </a:xfrm>
          <a:prstGeom prst="rect">
            <a:avLst/>
          </a:prstGeom>
          <a:noFill/>
        </p:spPr>
        <p:txBody>
          <a:bodyPr wrap="square">
            <a:spAutoFit/>
          </a:bodyPr>
          <a:lstStyle/>
          <a:p>
            <a:pPr algn="just"/>
            <a:r>
              <a:rPr lang="es-ES" sz="1400" dirty="0" err="1">
                <a:solidFill>
                  <a:schemeClr val="tx1">
                    <a:lumMod val="25000"/>
                  </a:schemeClr>
                </a:solidFill>
                <a:latin typeface="Raleway" panose="020B0604020202020204" charset="0"/>
              </a:rPr>
              <a:t>Boorstin</a:t>
            </a:r>
            <a:r>
              <a:rPr lang="es-ES" sz="1400" dirty="0">
                <a:solidFill>
                  <a:schemeClr val="tx1">
                    <a:lumMod val="25000"/>
                  </a:schemeClr>
                </a:solidFill>
                <a:latin typeface="Raleway" panose="020B0604020202020204" charset="0"/>
              </a:rPr>
              <a:t>, D. (2000). </a:t>
            </a:r>
            <a:r>
              <a:rPr lang="es-ES" sz="1400" i="1" dirty="0">
                <a:solidFill>
                  <a:schemeClr val="tx1">
                    <a:lumMod val="25000"/>
                  </a:schemeClr>
                </a:solidFill>
                <a:latin typeface="Raleway" panose="020B0604020202020204" charset="0"/>
              </a:rPr>
              <a:t>Los descubridores</a:t>
            </a:r>
            <a:r>
              <a:rPr lang="es-ES" sz="1400" dirty="0">
                <a:solidFill>
                  <a:schemeClr val="tx1">
                    <a:lumMod val="25000"/>
                  </a:schemeClr>
                </a:solidFill>
                <a:latin typeface="Raleway" panose="020B0604020202020204" charset="0"/>
              </a:rPr>
              <a:t>.  Barcelona, España: Crítica.</a:t>
            </a:r>
          </a:p>
          <a:p>
            <a:pPr algn="just"/>
            <a:endParaRPr lang="es-ES" sz="1400" dirty="0">
              <a:solidFill>
                <a:schemeClr val="tx1">
                  <a:lumMod val="25000"/>
                </a:schemeClr>
              </a:solidFill>
              <a:latin typeface="Raleway" panose="020B0604020202020204" charset="0"/>
            </a:endParaRPr>
          </a:p>
          <a:p>
            <a:pPr algn="just"/>
            <a:r>
              <a:rPr lang="es-ES" sz="1400" dirty="0" err="1">
                <a:solidFill>
                  <a:schemeClr val="tx1">
                    <a:lumMod val="25000"/>
                  </a:schemeClr>
                </a:solidFill>
                <a:latin typeface="Raleway" panose="020B0604020202020204" charset="0"/>
              </a:rPr>
              <a:t>Certau</a:t>
            </a:r>
            <a:r>
              <a:rPr lang="es-ES" sz="1400" dirty="0">
                <a:solidFill>
                  <a:schemeClr val="tx1">
                    <a:lumMod val="25000"/>
                  </a:schemeClr>
                </a:solidFill>
                <a:latin typeface="Raleway" panose="020B0604020202020204" charset="0"/>
              </a:rPr>
              <a:t>, M. (1985). </a:t>
            </a:r>
            <a:r>
              <a:rPr lang="es-ES" sz="1400" i="1" dirty="0">
                <a:solidFill>
                  <a:schemeClr val="tx1">
                    <a:lumMod val="25000"/>
                  </a:schemeClr>
                </a:solidFill>
                <a:latin typeface="Raleway" panose="020B0604020202020204" charset="0"/>
              </a:rPr>
              <a:t>La escritura de la historia</a:t>
            </a:r>
            <a:r>
              <a:rPr lang="es-ES" sz="1400" dirty="0">
                <a:solidFill>
                  <a:schemeClr val="tx1">
                    <a:lumMod val="25000"/>
                  </a:schemeClr>
                </a:solidFill>
                <a:latin typeface="Raleway" panose="020B0604020202020204" charset="0"/>
              </a:rPr>
              <a:t>. México: Universidad Iberoamericana.</a:t>
            </a:r>
          </a:p>
          <a:p>
            <a:pPr algn="just"/>
            <a:endParaRPr lang="es-ES" sz="1400" dirty="0">
              <a:solidFill>
                <a:schemeClr val="tx1">
                  <a:lumMod val="25000"/>
                </a:schemeClr>
              </a:solidFill>
              <a:latin typeface="Raleway" panose="020B0604020202020204" charset="0"/>
            </a:endParaRPr>
          </a:p>
          <a:p>
            <a:pPr algn="just"/>
            <a:r>
              <a:rPr lang="es-ES" sz="1400" dirty="0" err="1">
                <a:solidFill>
                  <a:schemeClr val="tx1">
                    <a:lumMod val="25000"/>
                  </a:schemeClr>
                </a:solidFill>
                <a:latin typeface="Raleway" panose="020B0604020202020204" charset="0"/>
              </a:rPr>
              <a:t>Duby</a:t>
            </a:r>
            <a:r>
              <a:rPr lang="es-ES" sz="1400" dirty="0">
                <a:solidFill>
                  <a:schemeClr val="tx1">
                    <a:lumMod val="25000"/>
                  </a:schemeClr>
                </a:solidFill>
                <a:latin typeface="Raleway" panose="020B0604020202020204" charset="0"/>
              </a:rPr>
              <a:t>, G. (1992). </a:t>
            </a:r>
            <a:r>
              <a:rPr lang="es-ES" sz="1400" i="1" dirty="0">
                <a:solidFill>
                  <a:schemeClr val="tx1">
                    <a:lumMod val="25000"/>
                  </a:schemeClr>
                </a:solidFill>
                <a:latin typeface="Raleway" panose="020B0604020202020204" charset="0"/>
              </a:rPr>
              <a:t>Los tres órdenes o lo imaginario en el feudalismo</a:t>
            </a:r>
            <a:r>
              <a:rPr lang="es-ES" sz="1400" dirty="0">
                <a:solidFill>
                  <a:schemeClr val="tx1">
                    <a:lumMod val="25000"/>
                  </a:schemeClr>
                </a:solidFill>
                <a:latin typeface="Raleway" panose="020B0604020202020204" charset="0"/>
              </a:rPr>
              <a:t>. Madrid: Debate.</a:t>
            </a:r>
          </a:p>
          <a:p>
            <a:pPr algn="just"/>
            <a:endParaRPr lang="es-ES" sz="1400" dirty="0">
              <a:solidFill>
                <a:schemeClr val="tx1">
                  <a:lumMod val="25000"/>
                </a:schemeClr>
              </a:solidFill>
              <a:latin typeface="Raleway" panose="020B0604020202020204" charset="0"/>
            </a:endParaRPr>
          </a:p>
          <a:p>
            <a:pPr algn="just"/>
            <a:r>
              <a:rPr lang="es-ES" sz="1400" dirty="0">
                <a:solidFill>
                  <a:schemeClr val="tx1">
                    <a:lumMod val="25000"/>
                  </a:schemeClr>
                </a:solidFill>
                <a:latin typeface="Raleway" panose="020B0604020202020204" charset="0"/>
              </a:rPr>
              <a:t>Lefebvre, G. (1974). </a:t>
            </a:r>
            <a:r>
              <a:rPr lang="es-ES" sz="1400" i="1" dirty="0">
                <a:solidFill>
                  <a:schemeClr val="tx1">
                    <a:lumMod val="25000"/>
                  </a:schemeClr>
                </a:solidFill>
                <a:latin typeface="Raleway" panose="020B0604020202020204" charset="0"/>
              </a:rPr>
              <a:t>El nacimiento de la historiografía moderna</a:t>
            </a:r>
            <a:r>
              <a:rPr lang="es-ES" sz="1400" dirty="0">
                <a:solidFill>
                  <a:schemeClr val="tx1">
                    <a:lumMod val="25000"/>
                  </a:schemeClr>
                </a:solidFill>
                <a:latin typeface="Raleway" panose="020B0604020202020204" charset="0"/>
              </a:rPr>
              <a:t>. Argentina: Ediciones Martínez Roca.</a:t>
            </a:r>
          </a:p>
          <a:p>
            <a:pPr algn="just"/>
            <a:endParaRPr lang="es-ES" sz="1400" dirty="0">
              <a:solidFill>
                <a:schemeClr val="tx1">
                  <a:lumMod val="25000"/>
                </a:schemeClr>
              </a:solidFill>
              <a:latin typeface="Raleway" panose="020B0604020202020204" charset="0"/>
            </a:endParaRPr>
          </a:p>
          <a:p>
            <a:pPr algn="just"/>
            <a:r>
              <a:rPr lang="es-ES" sz="1400" dirty="0">
                <a:solidFill>
                  <a:schemeClr val="tx1">
                    <a:lumMod val="25000"/>
                  </a:schemeClr>
                </a:solidFill>
                <a:latin typeface="Raleway" panose="020B0604020202020204" charset="0"/>
              </a:rPr>
              <a:t>Le Goff, J. (1991). </a:t>
            </a:r>
            <a:r>
              <a:rPr lang="es-ES" sz="1400" i="1" dirty="0">
                <a:solidFill>
                  <a:schemeClr val="tx1">
                    <a:lumMod val="25000"/>
                  </a:schemeClr>
                </a:solidFill>
                <a:latin typeface="Raleway" panose="020B0604020202020204" charset="0"/>
              </a:rPr>
              <a:t>El orden de la memoria. El tiempo como imaginario</a:t>
            </a:r>
            <a:r>
              <a:rPr lang="es-ES" sz="1400" dirty="0">
                <a:solidFill>
                  <a:schemeClr val="tx1">
                    <a:lumMod val="25000"/>
                  </a:schemeClr>
                </a:solidFill>
                <a:latin typeface="Raleway" panose="020B0604020202020204" charset="0"/>
              </a:rPr>
              <a:t>. Buenos Aires: Ediciones Paidós.</a:t>
            </a:r>
          </a:p>
          <a:p>
            <a:pPr algn="just"/>
            <a:endParaRPr lang="es-ES" sz="1400" dirty="0">
              <a:solidFill>
                <a:schemeClr val="tx1">
                  <a:lumMod val="25000"/>
                </a:schemeClr>
              </a:solidFill>
              <a:latin typeface="Raleway" panose="020B0604020202020204" charset="0"/>
            </a:endParaRPr>
          </a:p>
          <a:p>
            <a:pPr algn="just"/>
            <a:r>
              <a:rPr lang="es-ES" sz="1400" dirty="0" err="1">
                <a:solidFill>
                  <a:schemeClr val="tx1">
                    <a:lumMod val="25000"/>
                  </a:schemeClr>
                </a:solidFill>
                <a:latin typeface="Raleway" panose="020B0604020202020204" charset="0"/>
              </a:rPr>
              <a:t>Marrou</a:t>
            </a:r>
            <a:r>
              <a:rPr lang="es-ES" sz="1400" dirty="0">
                <a:solidFill>
                  <a:schemeClr val="tx1">
                    <a:lumMod val="25000"/>
                  </a:schemeClr>
                </a:solidFill>
                <a:latin typeface="Raleway" panose="020B0604020202020204" charset="0"/>
              </a:rPr>
              <a:t>, H, – I. (1999). </a:t>
            </a:r>
            <a:r>
              <a:rPr lang="es-ES" sz="1400" i="1" dirty="0">
                <a:solidFill>
                  <a:schemeClr val="tx1">
                    <a:lumMod val="25000"/>
                  </a:schemeClr>
                </a:solidFill>
                <a:latin typeface="Raleway" panose="020B0604020202020204" charset="0"/>
              </a:rPr>
              <a:t>El conocimiento histórico</a:t>
            </a:r>
            <a:r>
              <a:rPr lang="es-ES" sz="1400" dirty="0">
                <a:solidFill>
                  <a:schemeClr val="tx1">
                    <a:lumMod val="25000"/>
                  </a:schemeClr>
                </a:solidFill>
                <a:latin typeface="Raleway" panose="020B0604020202020204" charset="0"/>
              </a:rPr>
              <a:t>. Barcelona, España: Idea Universitaria.</a:t>
            </a:r>
          </a:p>
          <a:p>
            <a:pPr algn="just"/>
            <a:endParaRPr lang="es-ES" sz="1400" dirty="0">
              <a:solidFill>
                <a:schemeClr val="tx1">
                  <a:lumMod val="25000"/>
                </a:schemeClr>
              </a:solidFill>
              <a:latin typeface="Raleway" panose="020B0604020202020204" charset="0"/>
            </a:endParaRPr>
          </a:p>
          <a:p>
            <a:pPr algn="just"/>
            <a:r>
              <a:rPr lang="es-ES" sz="1400" dirty="0">
                <a:solidFill>
                  <a:schemeClr val="tx1">
                    <a:lumMod val="25000"/>
                  </a:schemeClr>
                </a:solidFill>
                <a:latin typeface="Raleway" panose="020B0604020202020204" charset="0"/>
              </a:rPr>
              <a:t>Olivier Carbonell, C. (2001). </a:t>
            </a:r>
            <a:r>
              <a:rPr lang="es-ES" sz="1400" i="1" dirty="0">
                <a:solidFill>
                  <a:schemeClr val="tx1">
                    <a:lumMod val="25000"/>
                  </a:schemeClr>
                </a:solidFill>
                <a:latin typeface="Raleway" panose="020B0604020202020204" charset="0"/>
              </a:rPr>
              <a:t>La historiografía</a:t>
            </a:r>
            <a:r>
              <a:rPr lang="es-ES" sz="1400" dirty="0">
                <a:solidFill>
                  <a:schemeClr val="tx1">
                    <a:lumMod val="25000"/>
                  </a:schemeClr>
                </a:solidFill>
                <a:latin typeface="Raleway" panose="020B0604020202020204" charset="0"/>
              </a:rPr>
              <a:t>. México: Fondo de Cultura Económica.</a:t>
            </a:r>
          </a:p>
          <a:p>
            <a:pPr algn="just"/>
            <a:endParaRPr lang="es-ES" sz="1400" dirty="0">
              <a:solidFill>
                <a:schemeClr val="tx1">
                  <a:lumMod val="25000"/>
                </a:schemeClr>
              </a:solidFill>
              <a:latin typeface="Raleway" panose="020B0604020202020204" charset="0"/>
            </a:endParaRPr>
          </a:p>
          <a:p>
            <a:pPr algn="just"/>
            <a:r>
              <a:rPr lang="es-ES" sz="1400" dirty="0">
                <a:solidFill>
                  <a:schemeClr val="tx1">
                    <a:lumMod val="25000"/>
                  </a:schemeClr>
                </a:solidFill>
                <a:latin typeface="Raleway" panose="020B0604020202020204" charset="0"/>
              </a:rPr>
              <a:t>Ricoeur, P. (1995). </a:t>
            </a:r>
            <a:r>
              <a:rPr lang="es-ES" sz="1400" i="1" dirty="0">
                <a:solidFill>
                  <a:schemeClr val="tx1">
                    <a:lumMod val="25000"/>
                  </a:schemeClr>
                </a:solidFill>
                <a:latin typeface="Raleway" panose="020B0604020202020204" charset="0"/>
              </a:rPr>
              <a:t>Tiempo y narración</a:t>
            </a:r>
            <a:r>
              <a:rPr lang="es-ES" sz="1400" dirty="0">
                <a:solidFill>
                  <a:schemeClr val="tx1">
                    <a:lumMod val="25000"/>
                  </a:schemeClr>
                </a:solidFill>
                <a:latin typeface="Raleway" panose="020B0604020202020204" charset="0"/>
              </a:rPr>
              <a:t>. México: Siglo XXI Editores.</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1066B6-FF03-4671-B3E2-D477B2A0AC01}"/>
              </a:ext>
            </a:extLst>
          </p:cNvPr>
          <p:cNvSpPr>
            <a:spLocks noGrp="1"/>
          </p:cNvSpPr>
          <p:nvPr>
            <p:ph type="ctrTitle"/>
          </p:nvPr>
        </p:nvSpPr>
        <p:spPr/>
        <p:txBody>
          <a:bodyPr/>
          <a:lstStyle/>
          <a:p>
            <a:r>
              <a:rPr lang="es-VE" dirty="0"/>
              <a:t>Has culminado la revisión del tema</a:t>
            </a:r>
          </a:p>
        </p:txBody>
      </p:sp>
      <p:sp>
        <p:nvSpPr>
          <p:cNvPr id="8" name="Marcador de texto 5">
            <a:extLst>
              <a:ext uri="{FF2B5EF4-FFF2-40B4-BE49-F238E27FC236}">
                <a16:creationId xmlns:a16="http://schemas.microsoft.com/office/drawing/2014/main" id="{6F4B7E9F-34E8-45E2-B447-77A580F05C8C}"/>
              </a:ext>
            </a:extLst>
          </p:cNvPr>
          <p:cNvSpPr>
            <a:spLocks noGrp="1"/>
          </p:cNvSpPr>
          <p:nvPr>
            <p:ph type="body" sz="quarter" idx="10"/>
          </p:nvPr>
        </p:nvSpPr>
        <p:spPr>
          <a:xfrm>
            <a:off x="1035050" y="10294453"/>
            <a:ext cx="6858000" cy="490521"/>
          </a:xfrm>
        </p:spPr>
        <p:txBody>
          <a:bodyPr/>
          <a:lstStyle/>
          <a:p>
            <a:pPr marL="0"/>
            <a:r>
              <a:rPr lang="es-ES" sz="900" dirty="0">
                <a:solidFill>
                  <a:srgbClr val="FFFFFF"/>
                </a:solidFill>
                <a:latin typeface="Raleway" panose="020B0003030101060003" pitchFamily="34" charset="0"/>
              </a:rPr>
              <a:t>El nacimiento de la crítica histórica por Jorge Bracho.</a:t>
            </a:r>
            <a:r>
              <a:rPr lang="es-MX" sz="900" dirty="0">
                <a:solidFill>
                  <a:srgbClr val="FFFFFF"/>
                </a:solidFill>
                <a:latin typeface="Raleway" panose="020B0003030101060003" pitchFamily="34" charset="0"/>
              </a:rPr>
              <a:t> UCAB está bajo una Licencia Creative </a:t>
            </a:r>
            <a:r>
              <a:rPr lang="es-MX" sz="900" dirty="0" err="1">
                <a:solidFill>
                  <a:srgbClr val="FFFFFF"/>
                </a:solidFill>
                <a:latin typeface="Raleway" panose="020B0003030101060003" pitchFamily="34" charset="0"/>
              </a:rPr>
              <a:t>Commons</a:t>
            </a:r>
            <a:r>
              <a:rPr lang="es-MX" sz="900" dirty="0">
                <a:solidFill>
                  <a:srgbClr val="FFFFFF"/>
                </a:solidFill>
                <a:latin typeface="Raleway" panose="020B0003030101060003" pitchFamily="34" charset="0"/>
              </a:rPr>
              <a:t> Atribución-</a:t>
            </a:r>
            <a:r>
              <a:rPr lang="es-MX" sz="900" dirty="0" err="1">
                <a:solidFill>
                  <a:srgbClr val="FFFFFF"/>
                </a:solidFill>
                <a:latin typeface="Raleway" panose="020B0003030101060003" pitchFamily="34" charset="0"/>
              </a:rPr>
              <a:t>NoComercial</a:t>
            </a:r>
            <a:r>
              <a:rPr lang="es-MX" sz="900" dirty="0">
                <a:solidFill>
                  <a:srgbClr val="FFFFFF"/>
                </a:solidFill>
                <a:latin typeface="Raleway" panose="020B0003030101060003" pitchFamily="34" charset="0"/>
              </a:rPr>
              <a:t>-</a:t>
            </a:r>
            <a:r>
              <a:rPr lang="es-MX" sz="900" dirty="0" err="1">
                <a:solidFill>
                  <a:srgbClr val="FFFFFF"/>
                </a:solidFill>
                <a:latin typeface="Raleway" panose="020B0003030101060003" pitchFamily="34" charset="0"/>
              </a:rPr>
              <a:t>CompartirIgual</a:t>
            </a:r>
            <a:r>
              <a:rPr lang="es-MX" sz="900" dirty="0">
                <a:solidFill>
                  <a:srgbClr val="FFFFFF"/>
                </a:solidFill>
                <a:latin typeface="Raleway" panose="020B0003030101060003" pitchFamily="34" charset="0"/>
              </a:rPr>
              <a:t> 4.0 Internacional.</a:t>
            </a:r>
            <a:endParaRPr lang="es-MX" sz="900" dirty="0">
              <a:solidFill>
                <a:prstClr val="black"/>
              </a:solidFill>
              <a:latin typeface="Microsoft Sans Serif" panose="020B0604020202020204" pitchFamily="34" charset="0"/>
            </a:endParaRPr>
          </a:p>
        </p:txBody>
      </p:sp>
    </p:spTree>
    <p:extLst>
      <p:ext uri="{BB962C8B-B14F-4D97-AF65-F5344CB8AC3E}">
        <p14:creationId xmlns:p14="http://schemas.microsoft.com/office/powerpoint/2010/main" val="4251985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4B24C6D-851E-43AF-8BA1-D484BA87D21C}"/>
              </a:ext>
            </a:extLst>
          </p:cNvPr>
          <p:cNvSpPr>
            <a:spLocks noGrp="1"/>
          </p:cNvSpPr>
          <p:nvPr>
            <p:ph type="ctrTitle" idx="4294967295"/>
          </p:nvPr>
        </p:nvSpPr>
        <p:spPr>
          <a:xfrm>
            <a:off x="273050" y="1231900"/>
            <a:ext cx="6902450" cy="7315200"/>
          </a:xfrm>
          <a:prstGeom prst="rect">
            <a:avLst/>
          </a:prstGeom>
        </p:spPr>
        <p:txBody>
          <a:bodyPr/>
          <a:lstStyle/>
          <a:p>
            <a:br>
              <a:rPr lang="es-MX" sz="1600" b="0" i="0" u="none" strike="noStrike" dirty="0">
                <a:solidFill>
                  <a:schemeClr val="accent1"/>
                </a:solidFill>
                <a:effectLst/>
                <a:latin typeface="+mn-lt"/>
              </a:rPr>
            </a:br>
            <a:br>
              <a:rPr lang="es-MX" sz="1600" b="0" i="0" u="none" strike="noStrike" dirty="0">
                <a:solidFill>
                  <a:schemeClr val="accent1"/>
                </a:solidFill>
                <a:effectLst/>
                <a:latin typeface="+mn-lt"/>
              </a:rPr>
            </a:br>
            <a:br>
              <a:rPr lang="es-MX" sz="1600" b="0" i="0" u="none" strike="noStrike" dirty="0">
                <a:solidFill>
                  <a:schemeClr val="accent1"/>
                </a:solidFill>
                <a:effectLst/>
                <a:latin typeface="+mn-lt"/>
              </a:rPr>
            </a:br>
            <a:br>
              <a:rPr lang="es-MX" sz="1600" b="0" i="0" u="none" strike="noStrike" dirty="0">
                <a:solidFill>
                  <a:schemeClr val="accent1"/>
                </a:solidFill>
                <a:effectLst/>
                <a:latin typeface="+mn-lt"/>
              </a:rPr>
            </a:br>
            <a:endParaRPr lang="es-VE" sz="1600" dirty="0">
              <a:latin typeface="+mn-lt"/>
            </a:endParaRPr>
          </a:p>
        </p:txBody>
      </p:sp>
      <p:sp>
        <p:nvSpPr>
          <p:cNvPr id="5" name="CuadroTexto 4">
            <a:extLst>
              <a:ext uri="{FF2B5EF4-FFF2-40B4-BE49-F238E27FC236}">
                <a16:creationId xmlns:a16="http://schemas.microsoft.com/office/drawing/2014/main" id="{DE728679-96C3-42DE-841E-3D2B2E1317D5}"/>
              </a:ext>
            </a:extLst>
          </p:cNvPr>
          <p:cNvSpPr txBox="1"/>
          <p:nvPr/>
        </p:nvSpPr>
        <p:spPr>
          <a:xfrm>
            <a:off x="572162" y="1841500"/>
            <a:ext cx="6400800" cy="584775"/>
          </a:xfrm>
          <a:prstGeom prst="rect">
            <a:avLst/>
          </a:prstGeom>
          <a:noFill/>
        </p:spPr>
        <p:txBody>
          <a:bodyPr wrap="square">
            <a:spAutoFit/>
          </a:bodyPr>
          <a:lstStyle/>
          <a:p>
            <a:pPr algn="just"/>
            <a:r>
              <a:rPr lang="es-ES" sz="1600" b="1" dirty="0">
                <a:solidFill>
                  <a:srgbClr val="00A0B0"/>
                </a:solidFill>
                <a:effectLst/>
                <a:latin typeface="+mn-lt"/>
                <a:ea typeface="Tahoma" panose="020B0604030504040204" pitchFamily="34" charset="0"/>
              </a:rPr>
              <a:t>Examinar y analizar </a:t>
            </a:r>
            <a:r>
              <a:rPr lang="es-ES" sz="1600" dirty="0">
                <a:solidFill>
                  <a:schemeClr val="bg1">
                    <a:lumMod val="25000"/>
                  </a:schemeClr>
                </a:solidFill>
                <a:effectLst/>
                <a:latin typeface="+mn-lt"/>
                <a:ea typeface="Tahoma" panose="020B0604030504040204" pitchFamily="34" charset="0"/>
              </a:rPr>
              <a:t>cómo se desarrolló la crítica documental y su papel en una nueva conciencia de la historicidad.</a:t>
            </a:r>
            <a:endParaRPr lang="es-VE" sz="1600" dirty="0">
              <a:solidFill>
                <a:schemeClr val="bg1">
                  <a:lumMod val="25000"/>
                </a:schemeClr>
              </a:solidFill>
            </a:endParaRPr>
          </a:p>
        </p:txBody>
      </p:sp>
    </p:spTree>
    <p:extLst>
      <p:ext uri="{BB962C8B-B14F-4D97-AF65-F5344CB8AC3E}">
        <p14:creationId xmlns:p14="http://schemas.microsoft.com/office/powerpoint/2010/main" val="224114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7">
            <a:extLst>
              <a:ext uri="{FF2B5EF4-FFF2-40B4-BE49-F238E27FC236}">
                <a16:creationId xmlns:a16="http://schemas.microsoft.com/office/drawing/2014/main" id="{99C416CB-3A2B-4561-99BF-DAB4A6F68F7C}"/>
              </a:ext>
            </a:extLst>
          </p:cNvPr>
          <p:cNvPicPr>
            <a:picLocks noChangeAspect="1"/>
          </p:cNvPicPr>
          <p:nvPr/>
        </p:nvPicPr>
        <p:blipFill>
          <a:blip r:embed="rId2"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995" b="995"/>
          <a:stretch>
            <a:fillRect/>
          </a:stretch>
        </p:blipFill>
        <p:spPr>
          <a:xfrm>
            <a:off x="2455111" y="2235194"/>
            <a:ext cx="409777" cy="401621"/>
          </a:xfrm>
          <a:prstGeom prst="rect">
            <a:avLst/>
          </a:prstGeom>
        </p:spPr>
      </p:pic>
      <p:sp>
        <p:nvSpPr>
          <p:cNvPr id="27" name="TextBox 8">
            <a:extLst>
              <a:ext uri="{FF2B5EF4-FFF2-40B4-BE49-F238E27FC236}">
                <a16:creationId xmlns:a16="http://schemas.microsoft.com/office/drawing/2014/main" id="{96A39DF6-1EA2-46C3-BAFF-99BAC263AF66}"/>
              </a:ext>
            </a:extLst>
          </p:cNvPr>
          <p:cNvSpPr txBox="1"/>
          <p:nvPr/>
        </p:nvSpPr>
        <p:spPr>
          <a:xfrm>
            <a:off x="2537084" y="2330784"/>
            <a:ext cx="273126" cy="230832"/>
          </a:xfrm>
          <a:prstGeom prst="rect">
            <a:avLst/>
          </a:prstGeom>
        </p:spPr>
        <p:txBody>
          <a:bodyPr lIns="0" tIns="0" rIns="0" bIns="0" rtlCol="0" anchor="t">
            <a:spAutoFit/>
          </a:bodyPr>
          <a:lstStyle/>
          <a:p>
            <a:pPr algn="just">
              <a:lnSpc>
                <a:spcPts val="1802"/>
              </a:lnSpc>
            </a:pPr>
            <a:r>
              <a:rPr lang="en-US" dirty="0">
                <a:solidFill>
                  <a:srgbClr val="373636"/>
                </a:solidFill>
                <a:latin typeface="Fredoka One" panose="02000000000000000000" pitchFamily="2" charset="0"/>
              </a:rPr>
              <a:t>01</a:t>
            </a:r>
          </a:p>
        </p:txBody>
      </p:sp>
      <p:sp>
        <p:nvSpPr>
          <p:cNvPr id="22" name="CuadroTexto 21">
            <a:extLst>
              <a:ext uri="{FF2B5EF4-FFF2-40B4-BE49-F238E27FC236}">
                <a16:creationId xmlns:a16="http://schemas.microsoft.com/office/drawing/2014/main" id="{849F4640-03DB-4CBC-907F-607E07120528}"/>
              </a:ext>
            </a:extLst>
          </p:cNvPr>
          <p:cNvSpPr txBox="1"/>
          <p:nvPr/>
        </p:nvSpPr>
        <p:spPr>
          <a:xfrm>
            <a:off x="2988069" y="2208852"/>
            <a:ext cx="3990582" cy="584775"/>
          </a:xfrm>
          <a:prstGeom prst="rect">
            <a:avLst/>
          </a:prstGeom>
          <a:noFill/>
        </p:spPr>
        <p:txBody>
          <a:bodyPr wrap="square" rtlCol="0">
            <a:spAutoFit/>
          </a:bodyPr>
          <a:lstStyle/>
          <a:p>
            <a:pPr algn="just"/>
            <a:r>
              <a:rPr lang="es-VE" sz="1600" dirty="0">
                <a:solidFill>
                  <a:schemeClr val="bg1">
                    <a:lumMod val="25000"/>
                  </a:schemeClr>
                </a:solidFill>
              </a:rPr>
              <a:t>Los primeros pasos de una crítica histórica</a:t>
            </a:r>
          </a:p>
        </p:txBody>
      </p:sp>
      <p:pic>
        <p:nvPicPr>
          <p:cNvPr id="5" name="Picture 7">
            <a:extLst>
              <a:ext uri="{FF2B5EF4-FFF2-40B4-BE49-F238E27FC236}">
                <a16:creationId xmlns:a16="http://schemas.microsoft.com/office/drawing/2014/main" id="{536D63FC-FF53-4534-A741-C626D75751AD}"/>
              </a:ext>
            </a:extLst>
          </p:cNvPr>
          <p:cNvPicPr>
            <a:picLocks noChangeAspect="1"/>
          </p:cNvPicPr>
          <p:nvPr/>
        </p:nvPicPr>
        <p:blipFill>
          <a:blip r:embed="rId2"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995" b="995"/>
          <a:stretch>
            <a:fillRect/>
          </a:stretch>
        </p:blipFill>
        <p:spPr>
          <a:xfrm>
            <a:off x="2455111" y="2984500"/>
            <a:ext cx="409777" cy="401621"/>
          </a:xfrm>
          <a:prstGeom prst="rect">
            <a:avLst/>
          </a:prstGeom>
        </p:spPr>
      </p:pic>
      <p:sp>
        <p:nvSpPr>
          <p:cNvPr id="6" name="TextBox 8">
            <a:extLst>
              <a:ext uri="{FF2B5EF4-FFF2-40B4-BE49-F238E27FC236}">
                <a16:creationId xmlns:a16="http://schemas.microsoft.com/office/drawing/2014/main" id="{AB10E228-DF08-4D80-9096-E40824C9B929}"/>
              </a:ext>
            </a:extLst>
          </p:cNvPr>
          <p:cNvSpPr txBox="1"/>
          <p:nvPr/>
        </p:nvSpPr>
        <p:spPr>
          <a:xfrm>
            <a:off x="2523436" y="3071626"/>
            <a:ext cx="327804" cy="230832"/>
          </a:xfrm>
          <a:prstGeom prst="rect">
            <a:avLst/>
          </a:prstGeom>
        </p:spPr>
        <p:txBody>
          <a:bodyPr wrap="square" lIns="0" tIns="0" rIns="0" bIns="0" rtlCol="0" anchor="t">
            <a:spAutoFit/>
          </a:bodyPr>
          <a:lstStyle/>
          <a:p>
            <a:pPr algn="just">
              <a:lnSpc>
                <a:spcPts val="1802"/>
              </a:lnSpc>
            </a:pPr>
            <a:r>
              <a:rPr lang="en-US" dirty="0">
                <a:solidFill>
                  <a:srgbClr val="373636"/>
                </a:solidFill>
                <a:latin typeface="Fredoka One" panose="02000000000000000000" pitchFamily="2" charset="0"/>
              </a:rPr>
              <a:t>02</a:t>
            </a:r>
          </a:p>
        </p:txBody>
      </p:sp>
      <p:sp>
        <p:nvSpPr>
          <p:cNvPr id="7" name="CuadroTexto 6">
            <a:extLst>
              <a:ext uri="{FF2B5EF4-FFF2-40B4-BE49-F238E27FC236}">
                <a16:creationId xmlns:a16="http://schemas.microsoft.com/office/drawing/2014/main" id="{760DFAE7-448F-4104-A8D1-1BE83CC96CFB}"/>
              </a:ext>
            </a:extLst>
          </p:cNvPr>
          <p:cNvSpPr txBox="1"/>
          <p:nvPr/>
        </p:nvSpPr>
        <p:spPr>
          <a:xfrm>
            <a:off x="3011797" y="2949577"/>
            <a:ext cx="3966853" cy="584775"/>
          </a:xfrm>
          <a:prstGeom prst="rect">
            <a:avLst/>
          </a:prstGeom>
          <a:noFill/>
        </p:spPr>
        <p:txBody>
          <a:bodyPr wrap="square" rtlCol="0">
            <a:spAutoFit/>
          </a:bodyPr>
          <a:lstStyle/>
          <a:p>
            <a:pPr algn="just"/>
            <a:r>
              <a:rPr lang="es-ES" sz="1600" dirty="0">
                <a:solidFill>
                  <a:schemeClr val="bg1">
                    <a:lumMod val="25000"/>
                  </a:schemeClr>
                </a:solidFill>
              </a:rPr>
              <a:t>El humanismo y nueva aproximación al pasado</a:t>
            </a:r>
            <a:endParaRPr lang="es-VE" sz="1600" dirty="0">
              <a:solidFill>
                <a:schemeClr val="bg1">
                  <a:lumMod val="25000"/>
                </a:schemeClr>
              </a:solidFill>
            </a:endParaRPr>
          </a:p>
        </p:txBody>
      </p:sp>
      <p:pic>
        <p:nvPicPr>
          <p:cNvPr id="8" name="Picture 7">
            <a:extLst>
              <a:ext uri="{FF2B5EF4-FFF2-40B4-BE49-F238E27FC236}">
                <a16:creationId xmlns:a16="http://schemas.microsoft.com/office/drawing/2014/main" id="{3F113BA3-B185-457F-ADF7-62C2D424014B}"/>
              </a:ext>
            </a:extLst>
          </p:cNvPr>
          <p:cNvPicPr>
            <a:picLocks noChangeAspect="1"/>
          </p:cNvPicPr>
          <p:nvPr/>
        </p:nvPicPr>
        <p:blipFill>
          <a:blip r:embed="rId2"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995" b="995"/>
          <a:stretch>
            <a:fillRect/>
          </a:stretch>
        </p:blipFill>
        <p:spPr>
          <a:xfrm>
            <a:off x="2455111" y="3746500"/>
            <a:ext cx="409777" cy="401621"/>
          </a:xfrm>
          <a:prstGeom prst="rect">
            <a:avLst/>
          </a:prstGeom>
        </p:spPr>
      </p:pic>
      <p:sp>
        <p:nvSpPr>
          <p:cNvPr id="9" name="TextBox 8">
            <a:extLst>
              <a:ext uri="{FF2B5EF4-FFF2-40B4-BE49-F238E27FC236}">
                <a16:creationId xmlns:a16="http://schemas.microsoft.com/office/drawing/2014/main" id="{65649C57-6EEE-4A09-A97C-F11A2E36F503}"/>
              </a:ext>
            </a:extLst>
          </p:cNvPr>
          <p:cNvSpPr txBox="1"/>
          <p:nvPr/>
        </p:nvSpPr>
        <p:spPr>
          <a:xfrm>
            <a:off x="2537084" y="3842090"/>
            <a:ext cx="314156" cy="230832"/>
          </a:xfrm>
          <a:prstGeom prst="rect">
            <a:avLst/>
          </a:prstGeom>
        </p:spPr>
        <p:txBody>
          <a:bodyPr wrap="square" lIns="0" tIns="0" rIns="0" bIns="0" rtlCol="0" anchor="t">
            <a:spAutoFit/>
          </a:bodyPr>
          <a:lstStyle/>
          <a:p>
            <a:pPr algn="just">
              <a:lnSpc>
                <a:spcPts val="1802"/>
              </a:lnSpc>
            </a:pPr>
            <a:r>
              <a:rPr lang="en-US" dirty="0">
                <a:solidFill>
                  <a:srgbClr val="373636"/>
                </a:solidFill>
                <a:latin typeface="Fredoka One" panose="02000000000000000000" pitchFamily="2" charset="0"/>
              </a:rPr>
              <a:t>03</a:t>
            </a:r>
          </a:p>
        </p:txBody>
      </p:sp>
      <p:sp>
        <p:nvSpPr>
          <p:cNvPr id="10" name="CuadroTexto 9">
            <a:extLst>
              <a:ext uri="{FF2B5EF4-FFF2-40B4-BE49-F238E27FC236}">
                <a16:creationId xmlns:a16="http://schemas.microsoft.com/office/drawing/2014/main" id="{86EDA10A-B9E5-455A-A705-08810B0CF11A}"/>
              </a:ext>
            </a:extLst>
          </p:cNvPr>
          <p:cNvSpPr txBox="1"/>
          <p:nvPr/>
        </p:nvSpPr>
        <p:spPr>
          <a:xfrm>
            <a:off x="2988069" y="3709123"/>
            <a:ext cx="3990582" cy="584775"/>
          </a:xfrm>
          <a:prstGeom prst="rect">
            <a:avLst/>
          </a:prstGeom>
          <a:noFill/>
        </p:spPr>
        <p:txBody>
          <a:bodyPr wrap="square" rtlCol="0">
            <a:spAutoFit/>
          </a:bodyPr>
          <a:lstStyle/>
          <a:p>
            <a:pPr algn="just"/>
            <a:r>
              <a:rPr lang="es-VE" sz="1600" dirty="0">
                <a:solidFill>
                  <a:schemeClr val="bg1">
                    <a:lumMod val="25000"/>
                  </a:schemeClr>
                </a:solidFill>
              </a:rPr>
              <a:t>Entre la Antigüedad y el Renacimiento italiano</a:t>
            </a:r>
          </a:p>
        </p:txBody>
      </p:sp>
      <p:pic>
        <p:nvPicPr>
          <p:cNvPr id="11" name="Picture 7">
            <a:extLst>
              <a:ext uri="{FF2B5EF4-FFF2-40B4-BE49-F238E27FC236}">
                <a16:creationId xmlns:a16="http://schemas.microsoft.com/office/drawing/2014/main" id="{768769CD-E537-449B-A4D3-6C38FA6F6225}"/>
              </a:ext>
            </a:extLst>
          </p:cNvPr>
          <p:cNvPicPr>
            <a:picLocks noChangeAspect="1"/>
          </p:cNvPicPr>
          <p:nvPr/>
        </p:nvPicPr>
        <p:blipFill>
          <a:blip r:embed="rId2"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995" b="995"/>
          <a:stretch>
            <a:fillRect/>
          </a:stretch>
        </p:blipFill>
        <p:spPr>
          <a:xfrm>
            <a:off x="2455111" y="4544925"/>
            <a:ext cx="409777" cy="401621"/>
          </a:xfrm>
          <a:prstGeom prst="rect">
            <a:avLst/>
          </a:prstGeom>
        </p:spPr>
      </p:pic>
      <p:sp>
        <p:nvSpPr>
          <p:cNvPr id="12" name="TextBox 8">
            <a:extLst>
              <a:ext uri="{FF2B5EF4-FFF2-40B4-BE49-F238E27FC236}">
                <a16:creationId xmlns:a16="http://schemas.microsoft.com/office/drawing/2014/main" id="{ACDB5F2A-0BD9-4C43-9A4D-0F951582D73E}"/>
              </a:ext>
            </a:extLst>
          </p:cNvPr>
          <p:cNvSpPr txBox="1"/>
          <p:nvPr/>
        </p:nvSpPr>
        <p:spPr>
          <a:xfrm>
            <a:off x="2523436" y="4632051"/>
            <a:ext cx="327804" cy="230832"/>
          </a:xfrm>
          <a:prstGeom prst="rect">
            <a:avLst/>
          </a:prstGeom>
        </p:spPr>
        <p:txBody>
          <a:bodyPr wrap="square" lIns="0" tIns="0" rIns="0" bIns="0" rtlCol="0" anchor="t">
            <a:spAutoFit/>
          </a:bodyPr>
          <a:lstStyle/>
          <a:p>
            <a:pPr algn="just">
              <a:lnSpc>
                <a:spcPts val="1802"/>
              </a:lnSpc>
            </a:pPr>
            <a:r>
              <a:rPr lang="en-US" dirty="0">
                <a:solidFill>
                  <a:srgbClr val="373636"/>
                </a:solidFill>
                <a:latin typeface="Fredoka One" panose="02000000000000000000" pitchFamily="2" charset="0"/>
              </a:rPr>
              <a:t>04</a:t>
            </a:r>
          </a:p>
        </p:txBody>
      </p:sp>
      <p:sp>
        <p:nvSpPr>
          <p:cNvPr id="13" name="CuadroTexto 12">
            <a:extLst>
              <a:ext uri="{FF2B5EF4-FFF2-40B4-BE49-F238E27FC236}">
                <a16:creationId xmlns:a16="http://schemas.microsoft.com/office/drawing/2014/main" id="{5CBABC49-5F5E-4971-81B0-149A6DD3ED90}"/>
              </a:ext>
            </a:extLst>
          </p:cNvPr>
          <p:cNvSpPr txBox="1"/>
          <p:nvPr/>
        </p:nvSpPr>
        <p:spPr>
          <a:xfrm>
            <a:off x="3011797" y="4564594"/>
            <a:ext cx="3966853" cy="338554"/>
          </a:xfrm>
          <a:prstGeom prst="rect">
            <a:avLst/>
          </a:prstGeom>
          <a:noFill/>
        </p:spPr>
        <p:txBody>
          <a:bodyPr wrap="square" rtlCol="0">
            <a:spAutoFit/>
          </a:bodyPr>
          <a:lstStyle/>
          <a:p>
            <a:pPr algn="just"/>
            <a:r>
              <a:rPr lang="es-ES" sz="1600" dirty="0">
                <a:solidFill>
                  <a:schemeClr val="bg1">
                    <a:lumMod val="25000"/>
                  </a:schemeClr>
                </a:solidFill>
              </a:rPr>
              <a:t>El desarrollo de la crítica documental</a:t>
            </a:r>
            <a:endParaRPr lang="es-VE" sz="1600" dirty="0">
              <a:solidFill>
                <a:schemeClr val="bg1">
                  <a:lumMod val="2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5E8AEA2B-0C8E-4506-BF26-7D16EC2023AB}"/>
              </a:ext>
            </a:extLst>
          </p:cNvPr>
          <p:cNvPicPr>
            <a:picLocks noChangeAspect="1"/>
          </p:cNvPicPr>
          <p:nvPr/>
        </p:nvPicPr>
        <p:blipFill rotWithShape="1">
          <a:blip r:embed="rId2">
            <a:extLst>
              <a:ext uri="{28A0092B-C50C-407E-A947-70E740481C1C}">
                <a14:useLocalDpi xmlns:a14="http://schemas.microsoft.com/office/drawing/2010/main" val="0"/>
              </a:ext>
            </a:extLst>
          </a:blip>
          <a:srcRect l="12704" r="11266"/>
          <a:stretch/>
        </p:blipFill>
        <p:spPr>
          <a:xfrm>
            <a:off x="-471488" y="6431241"/>
            <a:ext cx="2681891" cy="2877859"/>
          </a:xfrm>
          <a:prstGeom prst="rect">
            <a:avLst/>
          </a:prstGeom>
        </p:spPr>
      </p:pic>
      <p:sp>
        <p:nvSpPr>
          <p:cNvPr id="23" name="Rectángulo 22">
            <a:extLst>
              <a:ext uri="{FF2B5EF4-FFF2-40B4-BE49-F238E27FC236}">
                <a16:creationId xmlns:a16="http://schemas.microsoft.com/office/drawing/2014/main" id="{60969E50-9A38-4D35-8AC8-078CB6C510B2}"/>
              </a:ext>
            </a:extLst>
          </p:cNvPr>
          <p:cNvSpPr/>
          <p:nvPr/>
        </p:nvSpPr>
        <p:spPr>
          <a:xfrm>
            <a:off x="1317625" y="6290864"/>
            <a:ext cx="1317625" cy="301823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5" name="Imagen 4">
            <a:extLst>
              <a:ext uri="{FF2B5EF4-FFF2-40B4-BE49-F238E27FC236}">
                <a16:creationId xmlns:a16="http://schemas.microsoft.com/office/drawing/2014/main" id="{418891C4-CF11-4269-9C46-4C82F3CB31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0650" y="2997269"/>
            <a:ext cx="3916022" cy="2055912"/>
          </a:xfrm>
          <a:prstGeom prst="rect">
            <a:avLst/>
          </a:prstGeom>
        </p:spPr>
      </p:pic>
      <p:sp>
        <p:nvSpPr>
          <p:cNvPr id="3" name="CuadroTexto 2">
            <a:extLst>
              <a:ext uri="{FF2B5EF4-FFF2-40B4-BE49-F238E27FC236}">
                <a16:creationId xmlns:a16="http://schemas.microsoft.com/office/drawing/2014/main" id="{4958E4F5-6464-4845-BBE1-B449587A0C88}"/>
              </a:ext>
            </a:extLst>
          </p:cNvPr>
          <p:cNvSpPr txBox="1"/>
          <p:nvPr/>
        </p:nvSpPr>
        <p:spPr>
          <a:xfrm>
            <a:off x="578753" y="1308100"/>
            <a:ext cx="6398994" cy="1600438"/>
          </a:xfrm>
          <a:prstGeom prst="rect">
            <a:avLst/>
          </a:prstGeom>
          <a:noFill/>
        </p:spPr>
        <p:txBody>
          <a:bodyPr wrap="square">
            <a:spAutoFit/>
          </a:bodyPr>
          <a:lstStyle/>
          <a:p>
            <a:pPr algn="just"/>
            <a:r>
              <a:rPr lang="es-ES" sz="1400" dirty="0">
                <a:solidFill>
                  <a:schemeClr val="tx1">
                    <a:lumMod val="25000"/>
                  </a:schemeClr>
                </a:solidFill>
                <a:latin typeface="Raleway" panose="020B0003030101060003" pitchFamily="34" charset="0"/>
                <a:ea typeface="Tahoma" panose="020B0604030504040204" pitchFamily="34" charset="0"/>
              </a:rPr>
              <a:t>Con anterioridad había hecho referencia a utopías e ideaciones asociadas con los ciclos de la historia y las edades míticas. Una de ellas, en el siglo XIII, denominada el país de la Cucaña. De igual modo, la referencia necesaria al mundo de la Antigüedad, ha servido para mostrar cómo, al lado del despliegue de la </a:t>
            </a:r>
            <a:r>
              <a:rPr lang="es-ES" sz="1400" b="1" dirty="0">
                <a:solidFill>
                  <a:srgbClr val="00A0B0"/>
                </a:solidFill>
                <a:latin typeface="Raleway" panose="020B0003030101060003" pitchFamily="34" charset="0"/>
                <a:ea typeface="Tahoma" panose="020B0604030504040204" pitchFamily="34" charset="0"/>
              </a:rPr>
              <a:t>historia</a:t>
            </a:r>
            <a:r>
              <a:rPr lang="es-ES" sz="1400" dirty="0">
                <a:solidFill>
                  <a:schemeClr val="tx1">
                    <a:lumMod val="25000"/>
                  </a:schemeClr>
                </a:solidFill>
                <a:latin typeface="Raleway" panose="020B0003030101060003" pitchFamily="34" charset="0"/>
                <a:ea typeface="Tahoma" panose="020B0604030504040204" pitchFamily="34" charset="0"/>
              </a:rPr>
              <a:t> como expresión gnoseológica del conocimiento, sirve para constatar una </a:t>
            </a:r>
            <a:r>
              <a:rPr lang="es-ES" sz="1400" b="1" dirty="0">
                <a:solidFill>
                  <a:srgbClr val="00A0B0"/>
                </a:solidFill>
                <a:latin typeface="Raleway" panose="020B0003030101060003" pitchFamily="34" charset="0"/>
                <a:ea typeface="Tahoma" panose="020B0604030504040204" pitchFamily="34" charset="0"/>
              </a:rPr>
              <a:t>conciencia</a:t>
            </a:r>
            <a:r>
              <a:rPr lang="es-ES" sz="1400" dirty="0">
                <a:solidFill>
                  <a:schemeClr val="tx1">
                    <a:lumMod val="25000"/>
                  </a:schemeClr>
                </a:solidFill>
                <a:latin typeface="Raleway" panose="020B0003030101060003" pitchFamily="34" charset="0"/>
                <a:ea typeface="Tahoma" panose="020B0604030504040204" pitchFamily="34" charset="0"/>
              </a:rPr>
              <a:t> de historicidad cuya mejor expresión resultó ser la cristiandad. </a:t>
            </a:r>
            <a:endParaRPr lang="es-VE" sz="1400" dirty="0">
              <a:solidFill>
                <a:schemeClr val="tx1">
                  <a:lumMod val="25000"/>
                </a:schemeClr>
              </a:solidFill>
              <a:latin typeface="Raleway" panose="020B0003030101060003" pitchFamily="34" charset="0"/>
            </a:endParaRPr>
          </a:p>
        </p:txBody>
      </p:sp>
      <p:pic>
        <p:nvPicPr>
          <p:cNvPr id="10" name="Picture 2">
            <a:extLst>
              <a:ext uri="{FF2B5EF4-FFF2-40B4-BE49-F238E27FC236}">
                <a16:creationId xmlns:a16="http://schemas.microsoft.com/office/drawing/2014/main" id="{A1E6E503-B4B3-4BCE-8B5E-3654B1F0A5CC}"/>
              </a:ext>
            </a:extLst>
          </p:cNvPr>
          <p:cNvPicPr>
            <a:picLocks noChangeAspect="1"/>
          </p:cNvPicPr>
          <p:nvPr/>
        </p:nvPicPr>
        <p:blipFill>
          <a:blip r:embed="rId4"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9693" y="458120"/>
            <a:ext cx="131435" cy="128819"/>
          </a:xfrm>
          <a:prstGeom prst="rect">
            <a:avLst/>
          </a:prstGeom>
        </p:spPr>
      </p:pic>
      <p:pic>
        <p:nvPicPr>
          <p:cNvPr id="12" name="Picture 3">
            <a:extLst>
              <a:ext uri="{FF2B5EF4-FFF2-40B4-BE49-F238E27FC236}">
                <a16:creationId xmlns:a16="http://schemas.microsoft.com/office/drawing/2014/main" id="{70FA8487-E89F-46B7-B695-BFC5610A15B2}"/>
              </a:ext>
            </a:extLst>
          </p:cNvPr>
          <p:cNvPicPr>
            <a:picLocks noChangeAspect="1"/>
          </p:cNvPicPr>
          <p:nvPr/>
        </p:nvPicPr>
        <p:blipFill>
          <a:blip r:embed="rId6"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3975" y="393710"/>
            <a:ext cx="131435" cy="128819"/>
          </a:xfrm>
          <a:prstGeom prst="rect">
            <a:avLst/>
          </a:prstGeom>
        </p:spPr>
      </p:pic>
      <p:pic>
        <p:nvPicPr>
          <p:cNvPr id="13" name="Picture 4">
            <a:extLst>
              <a:ext uri="{FF2B5EF4-FFF2-40B4-BE49-F238E27FC236}">
                <a16:creationId xmlns:a16="http://schemas.microsoft.com/office/drawing/2014/main" id="{389B74BA-877E-4697-B1E9-B48258F4E4D9}"/>
              </a:ext>
            </a:extLst>
          </p:cNvPr>
          <p:cNvPicPr>
            <a:picLocks noChangeAspect="1"/>
          </p:cNvPicPr>
          <p:nvPr/>
        </p:nvPicPr>
        <p:blipFill>
          <a:blip r:embed="rId8"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8258" y="329301"/>
            <a:ext cx="131435" cy="128819"/>
          </a:xfrm>
          <a:prstGeom prst="rect">
            <a:avLst/>
          </a:prstGeom>
        </p:spPr>
      </p:pic>
      <p:sp>
        <p:nvSpPr>
          <p:cNvPr id="14" name="TextBox 6">
            <a:extLst>
              <a:ext uri="{FF2B5EF4-FFF2-40B4-BE49-F238E27FC236}">
                <a16:creationId xmlns:a16="http://schemas.microsoft.com/office/drawing/2014/main" id="{2E6B3F31-4E75-4ADC-9176-27912AD77DB1}"/>
              </a:ext>
            </a:extLst>
          </p:cNvPr>
          <p:cNvSpPr txBox="1"/>
          <p:nvPr/>
        </p:nvSpPr>
        <p:spPr>
          <a:xfrm>
            <a:off x="648083" y="291201"/>
            <a:ext cx="1987167" cy="305853"/>
          </a:xfrm>
          <a:prstGeom prst="rect">
            <a:avLst/>
          </a:prstGeom>
        </p:spPr>
        <p:txBody>
          <a:bodyPr wrap="square" lIns="0" tIns="0" rIns="0" bIns="0" rtlCol="0" anchor="t">
            <a:spAutoFit/>
          </a:bodyPr>
          <a:lstStyle/>
          <a:p>
            <a:pPr algn="ctr">
              <a:lnSpc>
                <a:spcPts val="2601"/>
              </a:lnSpc>
            </a:pPr>
            <a:r>
              <a:rPr lang="en-US" sz="1858" dirty="0">
                <a:solidFill>
                  <a:schemeClr val="bg1">
                    <a:lumMod val="25000"/>
                  </a:schemeClr>
                </a:solidFill>
                <a:latin typeface="Fredoka One" panose="02000000000000000000" pitchFamily="2" charset="0"/>
              </a:rPr>
              <a:t>INTRODUCCIÓN</a:t>
            </a:r>
          </a:p>
        </p:txBody>
      </p:sp>
      <p:sp>
        <p:nvSpPr>
          <p:cNvPr id="9" name="CuadroTexto 8">
            <a:extLst>
              <a:ext uri="{FF2B5EF4-FFF2-40B4-BE49-F238E27FC236}">
                <a16:creationId xmlns:a16="http://schemas.microsoft.com/office/drawing/2014/main" id="{6909B9BE-3049-4EA4-AEA4-A18A93B5F889}"/>
              </a:ext>
            </a:extLst>
          </p:cNvPr>
          <p:cNvSpPr txBox="1"/>
          <p:nvPr/>
        </p:nvSpPr>
        <p:spPr>
          <a:xfrm>
            <a:off x="578753" y="5256449"/>
            <a:ext cx="6401363" cy="954107"/>
          </a:xfrm>
          <a:prstGeom prst="rect">
            <a:avLst/>
          </a:prstGeom>
          <a:noFill/>
        </p:spPr>
        <p:txBody>
          <a:bodyPr wrap="square">
            <a:spAutoFit/>
          </a:bodyPr>
          <a:lstStyle/>
          <a:p>
            <a:pPr algn="just"/>
            <a:r>
              <a:rPr lang="es-ES" sz="1400" dirty="0">
                <a:solidFill>
                  <a:schemeClr val="tx1">
                    <a:lumMod val="25000"/>
                  </a:schemeClr>
                </a:solidFill>
                <a:latin typeface="Raleway" panose="020B0003030101060003" pitchFamily="34" charset="0"/>
                <a:ea typeface="Tahoma" panose="020B0604030504040204" pitchFamily="34" charset="0"/>
              </a:rPr>
              <a:t>También que, durante el Renacimiento, se extendieron estudios que derrumbaron “falsas decretales”, muy comunes en el medievo. Estudios llevados a cabo por humanistas dedicados al Derecho, la filología, la numismática, la sigilografía, la epigrafía, la diplomática. </a:t>
            </a:r>
            <a:endParaRPr lang="es-VE" sz="1400" dirty="0">
              <a:solidFill>
                <a:schemeClr val="tx1">
                  <a:lumMod val="25000"/>
                </a:schemeClr>
              </a:solidFill>
              <a:latin typeface="Raleway" panose="020B0003030101060003" pitchFamily="34" charset="0"/>
            </a:endParaRPr>
          </a:p>
        </p:txBody>
      </p:sp>
      <p:sp>
        <p:nvSpPr>
          <p:cNvPr id="22" name="Rectángulo 21">
            <a:extLst>
              <a:ext uri="{FF2B5EF4-FFF2-40B4-BE49-F238E27FC236}">
                <a16:creationId xmlns:a16="http://schemas.microsoft.com/office/drawing/2014/main" id="{787A7B58-04E8-4E67-9213-2C9FA6424F91}"/>
              </a:ext>
            </a:extLst>
          </p:cNvPr>
          <p:cNvSpPr/>
          <p:nvPr/>
        </p:nvSpPr>
        <p:spPr>
          <a:xfrm>
            <a:off x="0" y="6413825"/>
            <a:ext cx="2635250" cy="2895276"/>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1" name="CuadroTexto 10">
            <a:extLst>
              <a:ext uri="{FF2B5EF4-FFF2-40B4-BE49-F238E27FC236}">
                <a16:creationId xmlns:a16="http://schemas.microsoft.com/office/drawing/2014/main" id="{72E8D91D-B940-44F9-A9C1-00DCE4D3027B}"/>
              </a:ext>
            </a:extLst>
          </p:cNvPr>
          <p:cNvSpPr txBox="1"/>
          <p:nvPr/>
        </p:nvSpPr>
        <p:spPr>
          <a:xfrm>
            <a:off x="1378190" y="6562898"/>
            <a:ext cx="5599557" cy="1384995"/>
          </a:xfrm>
          <a:prstGeom prst="rect">
            <a:avLst/>
          </a:prstGeom>
          <a:noFill/>
        </p:spPr>
        <p:txBody>
          <a:bodyPr wrap="square">
            <a:spAutoFit/>
          </a:bodyPr>
          <a:lstStyle/>
          <a:p>
            <a:pPr algn="just"/>
            <a:r>
              <a:rPr lang="es-ES" sz="1400" dirty="0">
                <a:solidFill>
                  <a:schemeClr val="tx1">
                    <a:lumMod val="25000"/>
                  </a:schemeClr>
                </a:solidFill>
                <a:latin typeface="Raleway" panose="020B0003030101060003" pitchFamily="34" charset="0"/>
                <a:ea typeface="Tahoma" panose="020B0604030504040204" pitchFamily="34" charset="0"/>
              </a:rPr>
              <a:t>Fue un tiempo de curiosidad y explicación del presente por medio de vestigios del pasado, a los que se logró acceder gracias a coleccionistas, yeseros y </a:t>
            </a:r>
            <a:r>
              <a:rPr lang="es-ES" sz="1400" dirty="0" err="1">
                <a:solidFill>
                  <a:schemeClr val="tx1">
                    <a:lumMod val="25000"/>
                  </a:schemeClr>
                </a:solidFill>
                <a:latin typeface="Raleway" panose="020B0003030101060003" pitchFamily="34" charset="0"/>
                <a:ea typeface="Tahoma" panose="020B0604030504040204" pitchFamily="34" charset="0"/>
              </a:rPr>
              <a:t>marmoleros</a:t>
            </a:r>
            <a:r>
              <a:rPr lang="es-ES" sz="1400" dirty="0">
                <a:solidFill>
                  <a:schemeClr val="tx1">
                    <a:lumMod val="25000"/>
                  </a:schemeClr>
                </a:solidFill>
                <a:latin typeface="Raleway" panose="020B0003030101060003" pitchFamily="34" charset="0"/>
                <a:ea typeface="Tahoma" panose="020B0604030504040204" pitchFamily="34" charset="0"/>
              </a:rPr>
              <a:t>. La </a:t>
            </a:r>
            <a:r>
              <a:rPr lang="es-ES" sz="1400">
                <a:solidFill>
                  <a:schemeClr val="tx1">
                    <a:lumMod val="25000"/>
                  </a:schemeClr>
                </a:solidFill>
                <a:latin typeface="Raleway" panose="020B0003030101060003" pitchFamily="34" charset="0"/>
                <a:ea typeface="Tahoma" panose="020B0604030504040204" pitchFamily="34" charset="0"/>
              </a:rPr>
              <a:t>crítica histórica o, más bien, documental o diplomática, se generalizó bajo el </a:t>
            </a:r>
            <a:r>
              <a:rPr lang="es-ES" sz="1400" dirty="0">
                <a:solidFill>
                  <a:schemeClr val="tx1">
                    <a:lumMod val="25000"/>
                  </a:schemeClr>
                </a:solidFill>
                <a:latin typeface="Raleway" panose="020B0003030101060003" pitchFamily="34" charset="0"/>
                <a:ea typeface="Tahoma" panose="020B0604030504040204" pitchFamily="34" charset="0"/>
              </a:rPr>
              <a:t>influjo del conflicto entre el papado y los monarcas o representantes del Estado. </a:t>
            </a:r>
            <a:endParaRPr lang="es-VE" sz="1400" dirty="0">
              <a:solidFill>
                <a:schemeClr val="tx1">
                  <a:lumMod val="25000"/>
                </a:schemeClr>
              </a:solidFill>
              <a:latin typeface="Raleway" panose="020B0003030101060003" pitchFamily="34" charset="0"/>
            </a:endParaRPr>
          </a:p>
        </p:txBody>
      </p:sp>
      <p:sp>
        <p:nvSpPr>
          <p:cNvPr id="6" name="Rectángulo 5">
            <a:extLst>
              <a:ext uri="{FF2B5EF4-FFF2-40B4-BE49-F238E27FC236}">
                <a16:creationId xmlns:a16="http://schemas.microsoft.com/office/drawing/2014/main" id="{5D7F7180-FDA0-4CC1-80E4-92F84A38D18D}"/>
              </a:ext>
            </a:extLst>
          </p:cNvPr>
          <p:cNvSpPr/>
          <p:nvPr/>
        </p:nvSpPr>
        <p:spPr>
          <a:xfrm>
            <a:off x="3930650" y="2997269"/>
            <a:ext cx="3625850" cy="205591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7" name="Rectángulo 16">
            <a:extLst>
              <a:ext uri="{FF2B5EF4-FFF2-40B4-BE49-F238E27FC236}">
                <a16:creationId xmlns:a16="http://schemas.microsoft.com/office/drawing/2014/main" id="{F2F3C56F-D322-4972-82CD-04B41D03B15B}"/>
              </a:ext>
            </a:extLst>
          </p:cNvPr>
          <p:cNvSpPr/>
          <p:nvPr/>
        </p:nvSpPr>
        <p:spPr>
          <a:xfrm>
            <a:off x="-31750" y="2988846"/>
            <a:ext cx="4272958" cy="2046918"/>
          </a:xfrm>
          <a:prstGeom prst="rect">
            <a:avLst/>
          </a:prstGeom>
          <a:solidFill>
            <a:srgbClr val="00A0B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5" name="CuadroTexto 14">
            <a:extLst>
              <a:ext uri="{FF2B5EF4-FFF2-40B4-BE49-F238E27FC236}">
                <a16:creationId xmlns:a16="http://schemas.microsoft.com/office/drawing/2014/main" id="{727CB493-11FF-4B8F-8089-AD14121AD2E5}"/>
              </a:ext>
            </a:extLst>
          </p:cNvPr>
          <p:cNvSpPr txBox="1"/>
          <p:nvPr/>
        </p:nvSpPr>
        <p:spPr>
          <a:xfrm>
            <a:off x="83079" y="3212086"/>
            <a:ext cx="4043300" cy="1600438"/>
          </a:xfrm>
          <a:prstGeom prst="rect">
            <a:avLst/>
          </a:prstGeom>
          <a:noFill/>
        </p:spPr>
        <p:txBody>
          <a:bodyPr wrap="square">
            <a:spAutoFit/>
          </a:bodyPr>
          <a:lstStyle/>
          <a:p>
            <a:pPr algn="just"/>
            <a:r>
              <a:rPr lang="es-ES" sz="1400" dirty="0">
                <a:solidFill>
                  <a:schemeClr val="bg1"/>
                </a:solidFill>
                <a:latin typeface="Raleway" panose="020B0003030101060003" pitchFamily="34" charset="0"/>
                <a:ea typeface="Tahoma" panose="020B0604030504040204" pitchFamily="34" charset="0"/>
              </a:rPr>
              <a:t>No debe sorprender que los estudiosos de la historiografía tengan el período medieval como el tiempo durante el cual conciencia histórica y relato histórico se hermanaron en una filosofía de la historia, fundada por Agustín de Hipona, sólo que su percepción de la historicidad fue lineal, teleológica y unicausal. </a:t>
            </a:r>
            <a:endParaRPr lang="es-VE" sz="1400" dirty="0">
              <a:solidFill>
                <a:schemeClr val="bg1"/>
              </a:solidFill>
            </a:endParaRPr>
          </a:p>
        </p:txBody>
      </p:sp>
      <p:sp>
        <p:nvSpPr>
          <p:cNvPr id="7" name="Rectángulo 6">
            <a:extLst>
              <a:ext uri="{FF2B5EF4-FFF2-40B4-BE49-F238E27FC236}">
                <a16:creationId xmlns:a16="http://schemas.microsoft.com/office/drawing/2014/main" id="{53585662-03CC-4FB6-975D-26C000ED4A8D}"/>
              </a:ext>
            </a:extLst>
          </p:cNvPr>
          <p:cNvSpPr/>
          <p:nvPr/>
        </p:nvSpPr>
        <p:spPr>
          <a:xfrm>
            <a:off x="-346" y="6379226"/>
            <a:ext cx="936000" cy="36000"/>
          </a:xfrm>
          <a:prstGeom prst="rect">
            <a:avLst/>
          </a:prstGeom>
          <a:solidFill>
            <a:srgbClr val="FCCD50"/>
          </a:solidFill>
          <a:ln>
            <a:solidFill>
              <a:srgbClr val="FCC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9" name="CuadroTexto 18">
            <a:extLst>
              <a:ext uri="{FF2B5EF4-FFF2-40B4-BE49-F238E27FC236}">
                <a16:creationId xmlns:a16="http://schemas.microsoft.com/office/drawing/2014/main" id="{E8F89FFA-8F6B-4BB4-8B66-9A7F87FB3C7A}"/>
              </a:ext>
            </a:extLst>
          </p:cNvPr>
          <p:cNvSpPr txBox="1"/>
          <p:nvPr/>
        </p:nvSpPr>
        <p:spPr>
          <a:xfrm>
            <a:off x="1390795" y="7947893"/>
            <a:ext cx="5599557" cy="1169551"/>
          </a:xfrm>
          <a:prstGeom prst="rect">
            <a:avLst/>
          </a:prstGeom>
          <a:noFill/>
        </p:spPr>
        <p:txBody>
          <a:bodyPr wrap="square">
            <a:spAutoFit/>
          </a:bodyPr>
          <a:lstStyle/>
          <a:p>
            <a:pPr algn="just"/>
            <a:r>
              <a:rPr lang="es-ES" sz="1400" dirty="0">
                <a:solidFill>
                  <a:schemeClr val="tx1">
                    <a:lumMod val="25000"/>
                  </a:schemeClr>
                </a:solidFill>
                <a:latin typeface="Raleway" panose="020B0003030101060003" pitchFamily="34" charset="0"/>
                <a:ea typeface="Tahoma" panose="020B0604030504040204" pitchFamily="34" charset="0"/>
              </a:rPr>
              <a:t>Por último, no debe dejarse de lado que la idea según la cual la cultura o historia humana no se debía a un designio divino sino a intereses y oportunidades, tuvo lugar en combinación con el crecimiento de nuevos sectores sociales y descubrimientos científicos.</a:t>
            </a:r>
            <a:endParaRPr lang="es-VE" sz="1400" dirty="0"/>
          </a:p>
        </p:txBody>
      </p:sp>
      <p:sp>
        <p:nvSpPr>
          <p:cNvPr id="24" name="Rectángulo 23">
            <a:extLst>
              <a:ext uri="{FF2B5EF4-FFF2-40B4-BE49-F238E27FC236}">
                <a16:creationId xmlns:a16="http://schemas.microsoft.com/office/drawing/2014/main" id="{57DA83ED-48B9-49A9-BD02-E841C426B2E8}"/>
              </a:ext>
            </a:extLst>
          </p:cNvPr>
          <p:cNvSpPr/>
          <p:nvPr/>
        </p:nvSpPr>
        <p:spPr>
          <a:xfrm>
            <a:off x="-346" y="9311348"/>
            <a:ext cx="936000" cy="36000"/>
          </a:xfrm>
          <a:prstGeom prst="rect">
            <a:avLst/>
          </a:prstGeom>
          <a:solidFill>
            <a:srgbClr val="FCCD50"/>
          </a:solidFill>
          <a:ln>
            <a:solidFill>
              <a:srgbClr val="FCC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2151631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t="995" b="995"/>
          <a:stretch>
            <a:fillRect/>
          </a:stretch>
        </p:blipFill>
        <p:spPr>
          <a:xfrm>
            <a:off x="334845" y="449279"/>
            <a:ext cx="409777" cy="401621"/>
          </a:xfrm>
          <a:prstGeom prst="rect">
            <a:avLst/>
          </a:prstGeom>
        </p:spPr>
      </p:pic>
      <p:sp>
        <p:nvSpPr>
          <p:cNvPr id="16" name="TextBox 16"/>
          <p:cNvSpPr txBox="1"/>
          <p:nvPr/>
        </p:nvSpPr>
        <p:spPr>
          <a:xfrm>
            <a:off x="403171" y="547283"/>
            <a:ext cx="273126" cy="230832"/>
          </a:xfrm>
          <a:prstGeom prst="rect">
            <a:avLst/>
          </a:prstGeom>
        </p:spPr>
        <p:txBody>
          <a:bodyPr lIns="0" tIns="0" rIns="0" bIns="0" rtlCol="0" anchor="t">
            <a:spAutoFit/>
          </a:bodyPr>
          <a:lstStyle/>
          <a:p>
            <a:pPr algn="just">
              <a:lnSpc>
                <a:spcPts val="1802"/>
              </a:lnSpc>
            </a:pPr>
            <a:r>
              <a:rPr lang="en-US" dirty="0">
                <a:solidFill>
                  <a:srgbClr val="373636"/>
                </a:solidFill>
                <a:latin typeface="Fredoka One" panose="02000000000000000000" pitchFamily="2" charset="0"/>
              </a:rPr>
              <a:t>01</a:t>
            </a:r>
          </a:p>
        </p:txBody>
      </p:sp>
      <p:sp>
        <p:nvSpPr>
          <p:cNvPr id="34" name="Título 33">
            <a:extLst>
              <a:ext uri="{FF2B5EF4-FFF2-40B4-BE49-F238E27FC236}">
                <a16:creationId xmlns:a16="http://schemas.microsoft.com/office/drawing/2014/main" id="{03C60EA1-A2B0-4A23-801F-3A89E2BFC6DB}"/>
              </a:ext>
            </a:extLst>
          </p:cNvPr>
          <p:cNvSpPr>
            <a:spLocks noGrp="1"/>
          </p:cNvSpPr>
          <p:nvPr>
            <p:ph type="ctrTitle"/>
          </p:nvPr>
        </p:nvSpPr>
        <p:spPr>
          <a:xfrm>
            <a:off x="792628" y="507636"/>
            <a:ext cx="6165702" cy="378904"/>
          </a:xfrm>
        </p:spPr>
        <p:txBody>
          <a:bodyPr/>
          <a:lstStyle/>
          <a:p>
            <a:r>
              <a:rPr lang="es-MX" dirty="0"/>
              <a:t>Los primeros pasos de una crítica histórica</a:t>
            </a:r>
            <a:endParaRPr lang="es-VE" dirty="0"/>
          </a:p>
        </p:txBody>
      </p:sp>
      <p:sp>
        <p:nvSpPr>
          <p:cNvPr id="35" name="Subtítulo 34">
            <a:extLst>
              <a:ext uri="{FF2B5EF4-FFF2-40B4-BE49-F238E27FC236}">
                <a16:creationId xmlns:a16="http://schemas.microsoft.com/office/drawing/2014/main" id="{110C31F9-50F4-4A40-A980-E6AC07D9D101}"/>
              </a:ext>
            </a:extLst>
          </p:cNvPr>
          <p:cNvSpPr>
            <a:spLocks noGrp="1"/>
          </p:cNvSpPr>
          <p:nvPr>
            <p:ph type="subTitle" idx="1"/>
          </p:nvPr>
        </p:nvSpPr>
        <p:spPr/>
        <p:txBody>
          <a:bodyPr/>
          <a:lstStyle/>
          <a:p>
            <a:r>
              <a:rPr lang="es-MX" dirty="0"/>
              <a:t>01</a:t>
            </a:r>
            <a:endParaRPr lang="es-VE" dirty="0"/>
          </a:p>
        </p:txBody>
      </p:sp>
      <p:sp>
        <p:nvSpPr>
          <p:cNvPr id="21" name="CuadroTexto 20">
            <a:extLst>
              <a:ext uri="{FF2B5EF4-FFF2-40B4-BE49-F238E27FC236}">
                <a16:creationId xmlns:a16="http://schemas.microsoft.com/office/drawing/2014/main" id="{A682C951-E25F-4BDA-B68D-E50F80568CBE}"/>
              </a:ext>
            </a:extLst>
          </p:cNvPr>
          <p:cNvSpPr txBox="1"/>
          <p:nvPr/>
        </p:nvSpPr>
        <p:spPr>
          <a:xfrm>
            <a:off x="572329" y="1157028"/>
            <a:ext cx="5155062" cy="2246769"/>
          </a:xfrm>
          <a:prstGeom prst="rect">
            <a:avLst/>
          </a:prstGeom>
          <a:noFill/>
        </p:spPr>
        <p:txBody>
          <a:bodyPr wrap="square">
            <a:spAutoFit/>
          </a:bodyPr>
          <a:lstStyle/>
          <a:p>
            <a:pPr algn="just"/>
            <a:r>
              <a:rPr lang="es-ES" sz="1400" dirty="0">
                <a:solidFill>
                  <a:schemeClr val="bg1">
                    <a:lumMod val="25000"/>
                  </a:schemeClr>
                </a:solidFill>
              </a:rPr>
              <a:t>Quizás, los casos de gran interés, relacionados con la historia y sus </a:t>
            </a:r>
            <a:r>
              <a:rPr lang="es-ES" sz="1400" b="1" dirty="0">
                <a:solidFill>
                  <a:srgbClr val="00A0B0"/>
                </a:solidFill>
              </a:rPr>
              <a:t>usos políticos</a:t>
            </a:r>
            <a:r>
              <a:rPr lang="es-ES" sz="1400" dirty="0">
                <a:solidFill>
                  <a:schemeClr val="bg1">
                    <a:lumMod val="25000"/>
                  </a:schemeClr>
                </a:solidFill>
              </a:rPr>
              <a:t>, se presentaron a inicios de la era moderna en </a:t>
            </a:r>
            <a:r>
              <a:rPr lang="es-ES" sz="1400" dirty="0" err="1">
                <a:solidFill>
                  <a:schemeClr val="bg1">
                    <a:lumMod val="25000"/>
                  </a:schemeClr>
                </a:solidFill>
              </a:rPr>
              <a:t>Ias</a:t>
            </a:r>
            <a:r>
              <a:rPr lang="es-ES" sz="1400" dirty="0">
                <a:solidFill>
                  <a:schemeClr val="bg1">
                    <a:lumMod val="25000"/>
                  </a:schemeClr>
                </a:solidFill>
              </a:rPr>
              <a:t> ciudades-Estado italianas. Leonardo Bruni (1368-1444) redactor de </a:t>
            </a:r>
            <a:r>
              <a:rPr lang="es-ES" sz="1400" i="1" dirty="0">
                <a:solidFill>
                  <a:schemeClr val="bg1">
                    <a:lumMod val="25000"/>
                  </a:schemeClr>
                </a:solidFill>
              </a:rPr>
              <a:t>Historia del pueblo florentino</a:t>
            </a:r>
            <a:r>
              <a:rPr lang="es-ES" sz="1400" dirty="0">
                <a:solidFill>
                  <a:schemeClr val="bg1">
                    <a:lumMod val="25000"/>
                  </a:schemeClr>
                </a:solidFill>
              </a:rPr>
              <a:t> (1476) hizo gala, en sus argumentaciones, de defensa del republicanismo y de lo que desde la década del cincuenta se llamó humanismo cívico. Bruni no sólo narró pormenores de la historia de Florencia, sino que ella le sirvió para mostrar las bondades de la forma de gobierno republicano representado en Roma. </a:t>
            </a:r>
            <a:endParaRPr lang="es-VE" sz="1400" dirty="0">
              <a:solidFill>
                <a:schemeClr val="bg1">
                  <a:lumMod val="25000"/>
                </a:schemeClr>
              </a:solidFill>
            </a:endParaRPr>
          </a:p>
        </p:txBody>
      </p:sp>
      <p:grpSp>
        <p:nvGrpSpPr>
          <p:cNvPr id="23" name="Grupo 22">
            <a:extLst>
              <a:ext uri="{FF2B5EF4-FFF2-40B4-BE49-F238E27FC236}">
                <a16:creationId xmlns:a16="http://schemas.microsoft.com/office/drawing/2014/main" id="{404D5413-65A0-4163-A028-EDAF70686FB6}"/>
              </a:ext>
            </a:extLst>
          </p:cNvPr>
          <p:cNvGrpSpPr/>
          <p:nvPr/>
        </p:nvGrpSpPr>
        <p:grpSpPr>
          <a:xfrm>
            <a:off x="-412750" y="7000119"/>
            <a:ext cx="216024" cy="172820"/>
            <a:chOff x="7362576" y="4986833"/>
            <a:chExt cx="360040" cy="288032"/>
          </a:xfrm>
        </p:grpSpPr>
        <p:sp>
          <p:nvSpPr>
            <p:cNvPr id="24" name="Elipse 23">
              <a:extLst>
                <a:ext uri="{FF2B5EF4-FFF2-40B4-BE49-F238E27FC236}">
                  <a16:creationId xmlns:a16="http://schemas.microsoft.com/office/drawing/2014/main" id="{EE4B04C3-AF81-4BB2-AF51-F951C842DDFB}"/>
                </a:ext>
              </a:extLst>
            </p:cNvPr>
            <p:cNvSpPr/>
            <p:nvPr/>
          </p:nvSpPr>
          <p:spPr>
            <a:xfrm>
              <a:off x="7434584" y="4986833"/>
              <a:ext cx="288032" cy="288032"/>
            </a:xfrm>
            <a:prstGeom prst="ellipse">
              <a:avLst/>
            </a:prstGeom>
            <a:solidFill>
              <a:srgbClr val="3F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ipse 24">
              <a:extLst>
                <a:ext uri="{FF2B5EF4-FFF2-40B4-BE49-F238E27FC236}">
                  <a16:creationId xmlns:a16="http://schemas.microsoft.com/office/drawing/2014/main" id="{61BE0CB0-B176-405A-8ED4-F44442C73BBC}"/>
                </a:ext>
              </a:extLst>
            </p:cNvPr>
            <p:cNvSpPr/>
            <p:nvPr/>
          </p:nvSpPr>
          <p:spPr>
            <a:xfrm>
              <a:off x="7362576" y="4986833"/>
              <a:ext cx="288032" cy="288032"/>
            </a:xfrm>
            <a:prstGeom prst="ellipse">
              <a:avLst/>
            </a:prstGeom>
            <a:noFill/>
            <a:ln>
              <a:solidFill>
                <a:srgbClr val="8887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CuadroTexto 13">
            <a:extLst>
              <a:ext uri="{FF2B5EF4-FFF2-40B4-BE49-F238E27FC236}">
                <a16:creationId xmlns:a16="http://schemas.microsoft.com/office/drawing/2014/main" id="{5460EC9C-2411-4D11-9E4F-71E25E7092FC}"/>
              </a:ext>
            </a:extLst>
          </p:cNvPr>
          <p:cNvSpPr txBox="1"/>
          <p:nvPr/>
        </p:nvSpPr>
        <p:spPr>
          <a:xfrm>
            <a:off x="572329" y="5355902"/>
            <a:ext cx="6422953" cy="523220"/>
          </a:xfrm>
          <a:prstGeom prst="rect">
            <a:avLst/>
          </a:prstGeom>
          <a:noFill/>
        </p:spPr>
        <p:txBody>
          <a:bodyPr wrap="square">
            <a:spAutoFit/>
          </a:bodyPr>
          <a:lstStyle/>
          <a:p>
            <a:pPr algn="just"/>
            <a:r>
              <a:rPr lang="es-ES" sz="1400" dirty="0">
                <a:solidFill>
                  <a:schemeClr val="bg1">
                    <a:lumMod val="25000"/>
                  </a:schemeClr>
                </a:solidFill>
              </a:rPr>
              <a:t>Tres acontecimientos que caracterizaron al siglo XV dieron vigor a la historicidad y la conciencia histórica moderna. </a:t>
            </a:r>
            <a:endParaRPr lang="es-VE" sz="1400" dirty="0">
              <a:solidFill>
                <a:schemeClr val="bg1">
                  <a:lumMod val="25000"/>
                </a:schemeClr>
              </a:solidFill>
            </a:endParaRPr>
          </a:p>
        </p:txBody>
      </p:sp>
      <p:grpSp>
        <p:nvGrpSpPr>
          <p:cNvPr id="22" name="Grupo 21">
            <a:extLst>
              <a:ext uri="{FF2B5EF4-FFF2-40B4-BE49-F238E27FC236}">
                <a16:creationId xmlns:a16="http://schemas.microsoft.com/office/drawing/2014/main" id="{82C66C84-A377-4ADB-A29B-DBAF0409B2DD}"/>
              </a:ext>
            </a:extLst>
          </p:cNvPr>
          <p:cNvGrpSpPr/>
          <p:nvPr/>
        </p:nvGrpSpPr>
        <p:grpSpPr>
          <a:xfrm>
            <a:off x="-1555750" y="4965700"/>
            <a:ext cx="216024" cy="172820"/>
            <a:chOff x="670675" y="1460500"/>
            <a:chExt cx="216024" cy="172820"/>
          </a:xfrm>
        </p:grpSpPr>
        <p:sp>
          <p:nvSpPr>
            <p:cNvPr id="26" name="Elipse 25">
              <a:extLst>
                <a:ext uri="{FF2B5EF4-FFF2-40B4-BE49-F238E27FC236}">
                  <a16:creationId xmlns:a16="http://schemas.microsoft.com/office/drawing/2014/main" id="{755D50D2-58E0-4A88-96C0-869671B34606}"/>
                </a:ext>
              </a:extLst>
            </p:cNvPr>
            <p:cNvSpPr/>
            <p:nvPr/>
          </p:nvSpPr>
          <p:spPr>
            <a:xfrm>
              <a:off x="713880" y="1460500"/>
              <a:ext cx="172819" cy="172820"/>
            </a:xfrm>
            <a:prstGeom prst="ellipse">
              <a:avLst/>
            </a:prstGeom>
            <a:solidFill>
              <a:srgbClr val="F6E4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Elipse 26">
              <a:extLst>
                <a:ext uri="{FF2B5EF4-FFF2-40B4-BE49-F238E27FC236}">
                  <a16:creationId xmlns:a16="http://schemas.microsoft.com/office/drawing/2014/main" id="{E489C4A6-AA1A-4AEC-B427-4CE231AE6D85}"/>
                </a:ext>
              </a:extLst>
            </p:cNvPr>
            <p:cNvSpPr/>
            <p:nvPr/>
          </p:nvSpPr>
          <p:spPr>
            <a:xfrm>
              <a:off x="670675" y="1460500"/>
              <a:ext cx="172819" cy="172820"/>
            </a:xfrm>
            <a:prstGeom prst="ellipse">
              <a:avLst/>
            </a:prstGeom>
            <a:noFill/>
            <a:ln>
              <a:solidFill>
                <a:srgbClr val="8887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5" name="Imagen 4">
            <a:extLst>
              <a:ext uri="{FF2B5EF4-FFF2-40B4-BE49-F238E27FC236}">
                <a16:creationId xmlns:a16="http://schemas.microsoft.com/office/drawing/2014/main" id="{34F5BD7F-5640-4D23-B842-272212BBC2E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139" r="20139"/>
          <a:stretch/>
        </p:blipFill>
        <p:spPr>
          <a:xfrm>
            <a:off x="5877717" y="1244822"/>
            <a:ext cx="1678783" cy="1678783"/>
          </a:xfrm>
          <a:prstGeom prst="rect">
            <a:avLst/>
          </a:prstGeom>
        </p:spPr>
      </p:pic>
      <p:pic>
        <p:nvPicPr>
          <p:cNvPr id="7" name="Imagen 6">
            <a:extLst>
              <a:ext uri="{FF2B5EF4-FFF2-40B4-BE49-F238E27FC236}">
                <a16:creationId xmlns:a16="http://schemas.microsoft.com/office/drawing/2014/main" id="{D0194332-D7ED-4C38-8E05-61317198568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t="4417" b="4417"/>
          <a:stretch/>
        </p:blipFill>
        <p:spPr>
          <a:xfrm>
            <a:off x="5862168" y="3439884"/>
            <a:ext cx="1677600" cy="1677600"/>
          </a:xfrm>
          <a:prstGeom prst="rect">
            <a:avLst/>
          </a:prstGeom>
        </p:spPr>
      </p:pic>
      <p:sp>
        <p:nvSpPr>
          <p:cNvPr id="31" name="CuadroTexto 30">
            <a:extLst>
              <a:ext uri="{FF2B5EF4-FFF2-40B4-BE49-F238E27FC236}">
                <a16:creationId xmlns:a16="http://schemas.microsoft.com/office/drawing/2014/main" id="{8DBB4BEF-EE22-4892-A497-A55AB1E32B25}"/>
              </a:ext>
            </a:extLst>
          </p:cNvPr>
          <p:cNvSpPr txBox="1"/>
          <p:nvPr/>
        </p:nvSpPr>
        <p:spPr>
          <a:xfrm>
            <a:off x="554218" y="3370743"/>
            <a:ext cx="5216696" cy="1815882"/>
          </a:xfrm>
          <a:prstGeom prst="rect">
            <a:avLst/>
          </a:prstGeom>
          <a:noFill/>
        </p:spPr>
        <p:txBody>
          <a:bodyPr wrap="square">
            <a:spAutoFit/>
          </a:bodyPr>
          <a:lstStyle/>
          <a:p>
            <a:pPr algn="just"/>
            <a:r>
              <a:rPr lang="es-ES" sz="1400" dirty="0">
                <a:solidFill>
                  <a:schemeClr val="bg1">
                    <a:lumMod val="25000"/>
                  </a:schemeClr>
                </a:solidFill>
              </a:rPr>
              <a:t>Así, es necesario rememorar el caso de Flavio </a:t>
            </a:r>
            <a:r>
              <a:rPr lang="es-ES" sz="1400" dirty="0" err="1">
                <a:solidFill>
                  <a:schemeClr val="bg1">
                    <a:lumMod val="25000"/>
                  </a:schemeClr>
                </a:solidFill>
              </a:rPr>
              <a:t>Biondo</a:t>
            </a:r>
            <a:r>
              <a:rPr lang="es-ES" sz="1400" dirty="0">
                <a:solidFill>
                  <a:schemeClr val="bg1">
                    <a:lumMod val="25000"/>
                  </a:schemeClr>
                </a:solidFill>
              </a:rPr>
              <a:t> de </a:t>
            </a:r>
            <a:r>
              <a:rPr lang="es-ES" sz="1400" dirty="0" err="1">
                <a:solidFill>
                  <a:schemeClr val="bg1">
                    <a:lumMod val="25000"/>
                  </a:schemeClr>
                </a:solidFill>
              </a:rPr>
              <a:t>Forlí</a:t>
            </a:r>
            <a:r>
              <a:rPr lang="es-ES" sz="1400" dirty="0">
                <a:solidFill>
                  <a:schemeClr val="bg1">
                    <a:lumMod val="25000"/>
                  </a:schemeClr>
                </a:solidFill>
              </a:rPr>
              <a:t> (1392-) quien, dentro del contexto de la cristiandad, expuso sus argumentos con un esquema tripartito. Así, utilizó una </a:t>
            </a:r>
            <a:r>
              <a:rPr lang="es-ES" sz="1400" b="1" dirty="0">
                <a:solidFill>
                  <a:srgbClr val="00A0B0"/>
                </a:solidFill>
              </a:rPr>
              <a:t>división</a:t>
            </a:r>
            <a:r>
              <a:rPr lang="es-ES" sz="1400" dirty="0">
                <a:solidFill>
                  <a:schemeClr val="bg1">
                    <a:lumMod val="25000"/>
                  </a:schemeClr>
                </a:solidFill>
              </a:rPr>
              <a:t> de la historia del siguiente modo: antigua equivalente a la gloria, intermedia asociada por él con decadencia y moderna, su época, con esplendor. Disposición muy propia de quienes se tienen como representantes del Renacimiento. </a:t>
            </a:r>
            <a:endParaRPr lang="es-VE" sz="1400" dirty="0"/>
          </a:p>
        </p:txBody>
      </p:sp>
      <p:sp>
        <p:nvSpPr>
          <p:cNvPr id="11" name="Rectángulo 10">
            <a:extLst>
              <a:ext uri="{FF2B5EF4-FFF2-40B4-BE49-F238E27FC236}">
                <a16:creationId xmlns:a16="http://schemas.microsoft.com/office/drawing/2014/main" id="{A1455DE3-A408-4C4E-81EE-F6B32D54BD79}"/>
              </a:ext>
            </a:extLst>
          </p:cNvPr>
          <p:cNvSpPr/>
          <p:nvPr/>
        </p:nvSpPr>
        <p:spPr>
          <a:xfrm>
            <a:off x="5873066" y="2610747"/>
            <a:ext cx="1122216" cy="305865"/>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2" name="CuadroTexto 31">
            <a:extLst>
              <a:ext uri="{FF2B5EF4-FFF2-40B4-BE49-F238E27FC236}">
                <a16:creationId xmlns:a16="http://schemas.microsoft.com/office/drawing/2014/main" id="{70998ACB-4612-4F90-8F03-C11BF50A961D}"/>
              </a:ext>
            </a:extLst>
          </p:cNvPr>
          <p:cNvSpPr txBox="1"/>
          <p:nvPr/>
        </p:nvSpPr>
        <p:spPr>
          <a:xfrm>
            <a:off x="5841781" y="2621162"/>
            <a:ext cx="1266876" cy="261610"/>
          </a:xfrm>
          <a:prstGeom prst="rect">
            <a:avLst/>
          </a:prstGeom>
          <a:noFill/>
        </p:spPr>
        <p:txBody>
          <a:bodyPr wrap="square">
            <a:spAutoFit/>
          </a:bodyPr>
          <a:lstStyle/>
          <a:p>
            <a:pPr algn="just"/>
            <a:r>
              <a:rPr lang="es-ES" sz="1100" dirty="0"/>
              <a:t>Leonardo Bruni</a:t>
            </a:r>
            <a:endParaRPr lang="es-VE" sz="1100" dirty="0"/>
          </a:p>
        </p:txBody>
      </p:sp>
      <p:sp>
        <p:nvSpPr>
          <p:cNvPr id="33" name="Rectángulo 32">
            <a:extLst>
              <a:ext uri="{FF2B5EF4-FFF2-40B4-BE49-F238E27FC236}">
                <a16:creationId xmlns:a16="http://schemas.microsoft.com/office/drawing/2014/main" id="{5D91F615-773D-4E1E-8FB1-6899F66386C9}"/>
              </a:ext>
            </a:extLst>
          </p:cNvPr>
          <p:cNvSpPr/>
          <p:nvPr/>
        </p:nvSpPr>
        <p:spPr>
          <a:xfrm>
            <a:off x="5872574" y="4798783"/>
            <a:ext cx="1123200" cy="305865"/>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6" name="CuadroTexto 35">
            <a:extLst>
              <a:ext uri="{FF2B5EF4-FFF2-40B4-BE49-F238E27FC236}">
                <a16:creationId xmlns:a16="http://schemas.microsoft.com/office/drawing/2014/main" id="{2D2CD6EE-2389-4BCC-BA03-88B15AB6B680}"/>
              </a:ext>
            </a:extLst>
          </p:cNvPr>
          <p:cNvSpPr txBox="1"/>
          <p:nvPr/>
        </p:nvSpPr>
        <p:spPr>
          <a:xfrm>
            <a:off x="5926921" y="4818974"/>
            <a:ext cx="1266876" cy="261610"/>
          </a:xfrm>
          <a:prstGeom prst="rect">
            <a:avLst/>
          </a:prstGeom>
          <a:noFill/>
        </p:spPr>
        <p:txBody>
          <a:bodyPr wrap="square">
            <a:spAutoFit/>
          </a:bodyPr>
          <a:lstStyle/>
          <a:p>
            <a:pPr algn="just"/>
            <a:r>
              <a:rPr lang="es-ES" sz="1100" dirty="0"/>
              <a:t>Flavio </a:t>
            </a:r>
            <a:r>
              <a:rPr lang="es-ES" sz="1100" dirty="0" err="1"/>
              <a:t>Biordo</a:t>
            </a:r>
            <a:endParaRPr lang="es-VE" sz="1100" dirty="0"/>
          </a:p>
        </p:txBody>
      </p:sp>
      <p:sp>
        <p:nvSpPr>
          <p:cNvPr id="37" name="CuadroTexto 36">
            <a:extLst>
              <a:ext uri="{FF2B5EF4-FFF2-40B4-BE49-F238E27FC236}">
                <a16:creationId xmlns:a16="http://schemas.microsoft.com/office/drawing/2014/main" id="{31E5141B-A1EC-45AF-AE4A-99A233E3BF2A}"/>
              </a:ext>
            </a:extLst>
          </p:cNvPr>
          <p:cNvSpPr txBox="1"/>
          <p:nvPr/>
        </p:nvSpPr>
        <p:spPr>
          <a:xfrm>
            <a:off x="992644" y="5947704"/>
            <a:ext cx="6002638" cy="1169551"/>
          </a:xfrm>
          <a:prstGeom prst="rect">
            <a:avLst/>
          </a:prstGeom>
          <a:noFill/>
        </p:spPr>
        <p:txBody>
          <a:bodyPr wrap="square">
            <a:spAutoFit/>
          </a:bodyPr>
          <a:lstStyle/>
          <a:p>
            <a:pPr algn="just"/>
            <a:r>
              <a:rPr lang="es-ES" sz="1400" dirty="0">
                <a:solidFill>
                  <a:schemeClr val="bg1">
                    <a:lumMod val="25000"/>
                  </a:schemeClr>
                </a:solidFill>
              </a:rPr>
              <a:t>Uno de ellos fue en 1440, desde Estrasburgo, cuando la impresión de libros se comenzó a generalizar con el uso de los tipos móviles. Se puede asegurar que con la imprenta fue posible la aceleración de ideas, concepciones del mundo, lo que la coloca como un agente de cambio de la modernidad. </a:t>
            </a:r>
            <a:endParaRPr lang="es-VE" sz="1400" dirty="0"/>
          </a:p>
        </p:txBody>
      </p:sp>
      <p:sp>
        <p:nvSpPr>
          <p:cNvPr id="39" name="CuadroTexto 38">
            <a:extLst>
              <a:ext uri="{FF2B5EF4-FFF2-40B4-BE49-F238E27FC236}">
                <a16:creationId xmlns:a16="http://schemas.microsoft.com/office/drawing/2014/main" id="{0DA63483-3897-476C-BD3B-9FA04B61219E}"/>
              </a:ext>
            </a:extLst>
          </p:cNvPr>
          <p:cNvSpPr txBox="1"/>
          <p:nvPr/>
        </p:nvSpPr>
        <p:spPr>
          <a:xfrm>
            <a:off x="990826" y="7184577"/>
            <a:ext cx="6002637" cy="523220"/>
          </a:xfrm>
          <a:prstGeom prst="rect">
            <a:avLst/>
          </a:prstGeom>
          <a:noFill/>
        </p:spPr>
        <p:txBody>
          <a:bodyPr wrap="square">
            <a:spAutoFit/>
          </a:bodyPr>
          <a:lstStyle/>
          <a:p>
            <a:pPr algn="just"/>
            <a:r>
              <a:rPr lang="es-ES" sz="1400" dirty="0">
                <a:solidFill>
                  <a:schemeClr val="bg1">
                    <a:lumMod val="25000"/>
                  </a:schemeClr>
                </a:solidFill>
              </a:rPr>
              <a:t>Los estudios presentados por Lorenzo Valla y el desarrollo de la crítica documental con los resultados dados a conocer en 1453. </a:t>
            </a:r>
            <a:endParaRPr lang="es-VE" sz="1400" dirty="0"/>
          </a:p>
        </p:txBody>
      </p:sp>
      <p:grpSp>
        <p:nvGrpSpPr>
          <p:cNvPr id="42" name="Grupo 41">
            <a:extLst>
              <a:ext uri="{FF2B5EF4-FFF2-40B4-BE49-F238E27FC236}">
                <a16:creationId xmlns:a16="http://schemas.microsoft.com/office/drawing/2014/main" id="{287FF1FF-2705-4853-AA46-F1F417BD9007}"/>
              </a:ext>
            </a:extLst>
          </p:cNvPr>
          <p:cNvGrpSpPr/>
          <p:nvPr/>
        </p:nvGrpSpPr>
        <p:grpSpPr>
          <a:xfrm>
            <a:off x="666082" y="5996404"/>
            <a:ext cx="295960" cy="338554"/>
            <a:chOff x="882650" y="6108275"/>
            <a:chExt cx="295960" cy="338554"/>
          </a:xfrm>
        </p:grpSpPr>
        <p:sp>
          <p:nvSpPr>
            <p:cNvPr id="40" name="Rectángulo: esquinas redondeadas 39">
              <a:extLst>
                <a:ext uri="{FF2B5EF4-FFF2-40B4-BE49-F238E27FC236}">
                  <a16:creationId xmlns:a16="http://schemas.microsoft.com/office/drawing/2014/main" id="{7005F93B-6E2F-4A18-BB3B-4021B1B47469}"/>
                </a:ext>
              </a:extLst>
            </p:cNvPr>
            <p:cNvSpPr/>
            <p:nvPr/>
          </p:nvSpPr>
          <p:spPr>
            <a:xfrm>
              <a:off x="882650" y="6117540"/>
              <a:ext cx="295960" cy="295960"/>
            </a:xfrm>
            <a:prstGeom prst="roundRect">
              <a:avLst/>
            </a:prstGeom>
            <a:solidFill>
              <a:srgbClr val="CF5C78"/>
            </a:solidFill>
            <a:ln>
              <a:solidFill>
                <a:srgbClr val="CF5C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1" name="CuadroTexto 40">
              <a:extLst>
                <a:ext uri="{FF2B5EF4-FFF2-40B4-BE49-F238E27FC236}">
                  <a16:creationId xmlns:a16="http://schemas.microsoft.com/office/drawing/2014/main" id="{060671BD-9397-4426-8E21-7D3A8D2194DF}"/>
                </a:ext>
              </a:extLst>
            </p:cNvPr>
            <p:cNvSpPr txBox="1"/>
            <p:nvPr/>
          </p:nvSpPr>
          <p:spPr>
            <a:xfrm>
              <a:off x="894682" y="6108275"/>
              <a:ext cx="248517" cy="338554"/>
            </a:xfrm>
            <a:prstGeom prst="rect">
              <a:avLst/>
            </a:prstGeom>
            <a:noFill/>
          </p:spPr>
          <p:txBody>
            <a:bodyPr wrap="square">
              <a:spAutoFit/>
            </a:bodyPr>
            <a:lstStyle/>
            <a:p>
              <a:pPr algn="just"/>
              <a:r>
                <a:rPr lang="es-ES" sz="1600" dirty="0">
                  <a:latin typeface="Fredoka One" panose="02000000000000000000" pitchFamily="2" charset="0"/>
                </a:rPr>
                <a:t>1</a:t>
              </a:r>
              <a:endParaRPr lang="es-VE" sz="1600" dirty="0">
                <a:latin typeface="Fredoka One" panose="02000000000000000000" pitchFamily="2" charset="0"/>
              </a:endParaRPr>
            </a:p>
          </p:txBody>
        </p:sp>
      </p:grpSp>
      <p:grpSp>
        <p:nvGrpSpPr>
          <p:cNvPr id="46" name="Grupo 45">
            <a:extLst>
              <a:ext uri="{FF2B5EF4-FFF2-40B4-BE49-F238E27FC236}">
                <a16:creationId xmlns:a16="http://schemas.microsoft.com/office/drawing/2014/main" id="{933F1BBB-E3D2-4246-B67D-50A57B5DA6DC}"/>
              </a:ext>
            </a:extLst>
          </p:cNvPr>
          <p:cNvGrpSpPr/>
          <p:nvPr/>
        </p:nvGrpSpPr>
        <p:grpSpPr>
          <a:xfrm>
            <a:off x="664265" y="7234660"/>
            <a:ext cx="295960" cy="338554"/>
            <a:chOff x="664265" y="7175500"/>
            <a:chExt cx="295960" cy="338554"/>
          </a:xfrm>
        </p:grpSpPr>
        <p:sp>
          <p:nvSpPr>
            <p:cNvPr id="44" name="Rectángulo: esquinas redondeadas 43">
              <a:extLst>
                <a:ext uri="{FF2B5EF4-FFF2-40B4-BE49-F238E27FC236}">
                  <a16:creationId xmlns:a16="http://schemas.microsoft.com/office/drawing/2014/main" id="{ADC3F8C8-FCBE-4DF2-B4DE-45ED287CDDAA}"/>
                </a:ext>
              </a:extLst>
            </p:cNvPr>
            <p:cNvSpPr/>
            <p:nvPr/>
          </p:nvSpPr>
          <p:spPr>
            <a:xfrm>
              <a:off x="664265" y="7184765"/>
              <a:ext cx="295960" cy="295960"/>
            </a:xfrm>
            <a:prstGeom prst="roundRect">
              <a:avLst/>
            </a:prstGeom>
            <a:solidFill>
              <a:srgbClr val="CF5C78"/>
            </a:solidFill>
            <a:ln>
              <a:solidFill>
                <a:srgbClr val="CF5C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5" name="CuadroTexto 44">
              <a:extLst>
                <a:ext uri="{FF2B5EF4-FFF2-40B4-BE49-F238E27FC236}">
                  <a16:creationId xmlns:a16="http://schemas.microsoft.com/office/drawing/2014/main" id="{DE639469-CA19-4BBA-B087-7179F342E95A}"/>
                </a:ext>
              </a:extLst>
            </p:cNvPr>
            <p:cNvSpPr txBox="1"/>
            <p:nvPr/>
          </p:nvSpPr>
          <p:spPr>
            <a:xfrm>
              <a:off x="664265" y="7175500"/>
              <a:ext cx="248517" cy="338554"/>
            </a:xfrm>
            <a:prstGeom prst="rect">
              <a:avLst/>
            </a:prstGeom>
            <a:noFill/>
          </p:spPr>
          <p:txBody>
            <a:bodyPr wrap="square">
              <a:spAutoFit/>
            </a:bodyPr>
            <a:lstStyle/>
            <a:p>
              <a:pPr algn="just"/>
              <a:r>
                <a:rPr lang="es-VE" sz="1600" dirty="0">
                  <a:latin typeface="Fredoka One" panose="02000000000000000000" pitchFamily="2" charset="0"/>
                </a:rPr>
                <a:t>2</a:t>
              </a:r>
            </a:p>
          </p:txBody>
        </p:sp>
      </p:grpSp>
      <p:sp>
        <p:nvSpPr>
          <p:cNvPr id="48" name="CuadroTexto 47">
            <a:extLst>
              <a:ext uri="{FF2B5EF4-FFF2-40B4-BE49-F238E27FC236}">
                <a16:creationId xmlns:a16="http://schemas.microsoft.com/office/drawing/2014/main" id="{5171F483-00B7-416D-B7BC-383AC7F847E1}"/>
              </a:ext>
            </a:extLst>
          </p:cNvPr>
          <p:cNvSpPr txBox="1"/>
          <p:nvPr/>
        </p:nvSpPr>
        <p:spPr>
          <a:xfrm>
            <a:off x="1002722" y="7775120"/>
            <a:ext cx="6002636" cy="1600438"/>
          </a:xfrm>
          <a:prstGeom prst="rect">
            <a:avLst/>
          </a:prstGeom>
          <a:noFill/>
        </p:spPr>
        <p:txBody>
          <a:bodyPr wrap="square">
            <a:spAutoFit/>
          </a:bodyPr>
          <a:lstStyle/>
          <a:p>
            <a:pPr algn="just"/>
            <a:r>
              <a:rPr lang="es-ES" sz="1400" dirty="0">
                <a:solidFill>
                  <a:schemeClr val="bg1">
                    <a:lumMod val="25000"/>
                  </a:schemeClr>
                </a:solidFill>
              </a:rPr>
              <a:t>En tercer lugar, la toma de Bizancio por parte de los turcos que dio origen a la emigración de gramáticos, copistas y glosadores por distintos espacios territoriales de Europa, muchos de ellos conocedores de tradiciones culturales y saberes de la antigua Grecia. La idea humanista que se difundió en este período estuvo envuelta en la restitución de la Antigüedad, Grecia y Roma, como principio ideal de las cosas mundanas.</a:t>
            </a:r>
            <a:endParaRPr lang="es-VE" sz="1400" dirty="0"/>
          </a:p>
        </p:txBody>
      </p:sp>
      <p:grpSp>
        <p:nvGrpSpPr>
          <p:cNvPr id="49" name="Grupo 48">
            <a:extLst>
              <a:ext uri="{FF2B5EF4-FFF2-40B4-BE49-F238E27FC236}">
                <a16:creationId xmlns:a16="http://schemas.microsoft.com/office/drawing/2014/main" id="{DC0AAE22-D3DF-41D2-A4A0-7EC688F9DFBA}"/>
              </a:ext>
            </a:extLst>
          </p:cNvPr>
          <p:cNvGrpSpPr/>
          <p:nvPr/>
        </p:nvGrpSpPr>
        <p:grpSpPr>
          <a:xfrm>
            <a:off x="664626" y="7825204"/>
            <a:ext cx="295960" cy="338554"/>
            <a:chOff x="664265" y="7175500"/>
            <a:chExt cx="295960" cy="338554"/>
          </a:xfrm>
        </p:grpSpPr>
        <p:sp>
          <p:nvSpPr>
            <p:cNvPr id="50" name="Rectángulo: esquinas redondeadas 49">
              <a:extLst>
                <a:ext uri="{FF2B5EF4-FFF2-40B4-BE49-F238E27FC236}">
                  <a16:creationId xmlns:a16="http://schemas.microsoft.com/office/drawing/2014/main" id="{14E1B20C-58A4-43F9-A2E4-09DB69CBBBAB}"/>
                </a:ext>
              </a:extLst>
            </p:cNvPr>
            <p:cNvSpPr/>
            <p:nvPr/>
          </p:nvSpPr>
          <p:spPr>
            <a:xfrm>
              <a:off x="664265" y="7184765"/>
              <a:ext cx="295960" cy="295960"/>
            </a:xfrm>
            <a:prstGeom prst="roundRect">
              <a:avLst/>
            </a:prstGeom>
            <a:solidFill>
              <a:srgbClr val="CF5C78"/>
            </a:solidFill>
            <a:ln>
              <a:solidFill>
                <a:srgbClr val="CF5C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1" name="CuadroTexto 50">
              <a:extLst>
                <a:ext uri="{FF2B5EF4-FFF2-40B4-BE49-F238E27FC236}">
                  <a16:creationId xmlns:a16="http://schemas.microsoft.com/office/drawing/2014/main" id="{0645716A-2F94-4EA5-8B8D-E5EE0D72914E}"/>
                </a:ext>
              </a:extLst>
            </p:cNvPr>
            <p:cNvSpPr txBox="1"/>
            <p:nvPr/>
          </p:nvSpPr>
          <p:spPr>
            <a:xfrm>
              <a:off x="664265" y="7175500"/>
              <a:ext cx="248517" cy="338554"/>
            </a:xfrm>
            <a:prstGeom prst="rect">
              <a:avLst/>
            </a:prstGeom>
            <a:noFill/>
          </p:spPr>
          <p:txBody>
            <a:bodyPr wrap="square">
              <a:spAutoFit/>
            </a:bodyPr>
            <a:lstStyle/>
            <a:p>
              <a:pPr algn="just"/>
              <a:r>
                <a:rPr lang="es-VE" sz="1600" dirty="0">
                  <a:latin typeface="Fredoka One" panose="02000000000000000000" pitchFamily="2" charset="0"/>
                </a:rPr>
                <a:t>3</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42B1A91-A4D5-46F7-B591-D0A5E769BC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271" y="1141084"/>
            <a:ext cx="2645626" cy="2280713"/>
          </a:xfrm>
          <a:prstGeom prst="rect">
            <a:avLst/>
          </a:prstGeom>
        </p:spPr>
      </p:pic>
      <p:sp>
        <p:nvSpPr>
          <p:cNvPr id="10" name="Rectángulo 9">
            <a:extLst>
              <a:ext uri="{FF2B5EF4-FFF2-40B4-BE49-F238E27FC236}">
                <a16:creationId xmlns:a16="http://schemas.microsoft.com/office/drawing/2014/main" id="{5F9D92B0-971E-4949-8582-CCAA09CCE8FB}"/>
              </a:ext>
            </a:extLst>
          </p:cNvPr>
          <p:cNvSpPr/>
          <p:nvPr/>
        </p:nvSpPr>
        <p:spPr>
          <a:xfrm>
            <a:off x="5660947" y="1141083"/>
            <a:ext cx="2965946" cy="231137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dirty="0"/>
          </a:p>
        </p:txBody>
      </p:sp>
      <p:pic>
        <p:nvPicPr>
          <p:cNvPr id="8" name="Picture 8"/>
          <p:cNvPicPr>
            <a:picLocks noChangeAspect="1"/>
          </p:cNvPicPr>
          <p:nvPr/>
        </p:nvPicPr>
        <p:blipFill>
          <a:blip r:embed="rId4"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t="995" b="995"/>
          <a:stretch>
            <a:fillRect/>
          </a:stretch>
        </p:blipFill>
        <p:spPr>
          <a:xfrm>
            <a:off x="334845" y="449279"/>
            <a:ext cx="409777" cy="401621"/>
          </a:xfrm>
          <a:prstGeom prst="rect">
            <a:avLst/>
          </a:prstGeom>
        </p:spPr>
      </p:pic>
      <p:sp>
        <p:nvSpPr>
          <p:cNvPr id="16" name="TextBox 16"/>
          <p:cNvSpPr txBox="1"/>
          <p:nvPr/>
        </p:nvSpPr>
        <p:spPr>
          <a:xfrm>
            <a:off x="403171" y="547283"/>
            <a:ext cx="294084" cy="230832"/>
          </a:xfrm>
          <a:prstGeom prst="rect">
            <a:avLst/>
          </a:prstGeom>
        </p:spPr>
        <p:txBody>
          <a:bodyPr wrap="square" lIns="0" tIns="0" rIns="0" bIns="0" rtlCol="0" anchor="t">
            <a:spAutoFit/>
          </a:bodyPr>
          <a:lstStyle/>
          <a:p>
            <a:pPr algn="just">
              <a:lnSpc>
                <a:spcPts val="1802"/>
              </a:lnSpc>
            </a:pPr>
            <a:r>
              <a:rPr lang="en-US" dirty="0">
                <a:solidFill>
                  <a:srgbClr val="373636"/>
                </a:solidFill>
                <a:latin typeface="Fredoka One" panose="02000000000000000000" pitchFamily="2" charset="0"/>
              </a:rPr>
              <a:t>02</a:t>
            </a:r>
          </a:p>
        </p:txBody>
      </p:sp>
      <p:sp>
        <p:nvSpPr>
          <p:cNvPr id="34" name="Título 33">
            <a:extLst>
              <a:ext uri="{FF2B5EF4-FFF2-40B4-BE49-F238E27FC236}">
                <a16:creationId xmlns:a16="http://schemas.microsoft.com/office/drawing/2014/main" id="{03C60EA1-A2B0-4A23-801F-3A89E2BFC6DB}"/>
              </a:ext>
            </a:extLst>
          </p:cNvPr>
          <p:cNvSpPr>
            <a:spLocks noGrp="1"/>
          </p:cNvSpPr>
          <p:nvPr>
            <p:ph type="ctrTitle"/>
          </p:nvPr>
        </p:nvSpPr>
        <p:spPr>
          <a:xfrm>
            <a:off x="792628" y="507636"/>
            <a:ext cx="6165702" cy="378904"/>
          </a:xfrm>
        </p:spPr>
        <p:txBody>
          <a:bodyPr/>
          <a:lstStyle/>
          <a:p>
            <a:r>
              <a:rPr lang="es-MX" dirty="0"/>
              <a:t>El humanismo y nueva aproximación al pasado</a:t>
            </a:r>
            <a:endParaRPr lang="es-VE" dirty="0"/>
          </a:p>
        </p:txBody>
      </p:sp>
      <p:sp>
        <p:nvSpPr>
          <p:cNvPr id="35" name="Subtítulo 34">
            <a:extLst>
              <a:ext uri="{FF2B5EF4-FFF2-40B4-BE49-F238E27FC236}">
                <a16:creationId xmlns:a16="http://schemas.microsoft.com/office/drawing/2014/main" id="{110C31F9-50F4-4A40-A980-E6AC07D9D101}"/>
              </a:ext>
            </a:extLst>
          </p:cNvPr>
          <p:cNvSpPr>
            <a:spLocks noGrp="1"/>
          </p:cNvSpPr>
          <p:nvPr>
            <p:ph type="subTitle" idx="1"/>
          </p:nvPr>
        </p:nvSpPr>
        <p:spPr/>
        <p:txBody>
          <a:bodyPr/>
          <a:lstStyle/>
          <a:p>
            <a:r>
              <a:rPr lang="es-MX" dirty="0"/>
              <a:t>02</a:t>
            </a:r>
            <a:endParaRPr lang="es-VE" dirty="0"/>
          </a:p>
        </p:txBody>
      </p:sp>
      <p:sp>
        <p:nvSpPr>
          <p:cNvPr id="21" name="CuadroTexto 20">
            <a:extLst>
              <a:ext uri="{FF2B5EF4-FFF2-40B4-BE49-F238E27FC236}">
                <a16:creationId xmlns:a16="http://schemas.microsoft.com/office/drawing/2014/main" id="{A682C951-E25F-4BDA-B68D-E50F80568CBE}"/>
              </a:ext>
            </a:extLst>
          </p:cNvPr>
          <p:cNvSpPr txBox="1"/>
          <p:nvPr/>
        </p:nvSpPr>
        <p:spPr>
          <a:xfrm>
            <a:off x="550212" y="1161803"/>
            <a:ext cx="5094718" cy="738664"/>
          </a:xfrm>
          <a:prstGeom prst="rect">
            <a:avLst/>
          </a:prstGeom>
          <a:noFill/>
        </p:spPr>
        <p:txBody>
          <a:bodyPr wrap="square">
            <a:spAutoFit/>
          </a:bodyPr>
          <a:lstStyle/>
          <a:p>
            <a:pPr algn="just"/>
            <a:r>
              <a:rPr lang="es-ES" sz="1400" dirty="0">
                <a:solidFill>
                  <a:schemeClr val="bg1">
                    <a:lumMod val="25000"/>
                  </a:schemeClr>
                </a:solidFill>
              </a:rPr>
              <a:t>Durante este tiempo, varios humanistas se dedicaron a la búsqueda y al cuestionamiento de la manifestación divina, o de la historia como mera expresión del hado divino. </a:t>
            </a:r>
            <a:endParaRPr lang="es-VE" sz="1400" dirty="0">
              <a:solidFill>
                <a:schemeClr val="bg1">
                  <a:lumMod val="25000"/>
                </a:schemeClr>
              </a:solidFill>
            </a:endParaRPr>
          </a:p>
        </p:txBody>
      </p:sp>
      <p:grpSp>
        <p:nvGrpSpPr>
          <p:cNvPr id="20" name="Grupo 19">
            <a:extLst>
              <a:ext uri="{FF2B5EF4-FFF2-40B4-BE49-F238E27FC236}">
                <a16:creationId xmlns:a16="http://schemas.microsoft.com/office/drawing/2014/main" id="{670B54C9-2FD4-4D19-822E-B70ED858C16D}"/>
              </a:ext>
            </a:extLst>
          </p:cNvPr>
          <p:cNvGrpSpPr/>
          <p:nvPr/>
        </p:nvGrpSpPr>
        <p:grpSpPr>
          <a:xfrm>
            <a:off x="-512903" y="6471864"/>
            <a:ext cx="216024" cy="172820"/>
            <a:chOff x="-512903" y="6471864"/>
            <a:chExt cx="216024" cy="172820"/>
          </a:xfrm>
        </p:grpSpPr>
        <p:sp>
          <p:nvSpPr>
            <p:cNvPr id="24" name="Elipse 23">
              <a:extLst>
                <a:ext uri="{FF2B5EF4-FFF2-40B4-BE49-F238E27FC236}">
                  <a16:creationId xmlns:a16="http://schemas.microsoft.com/office/drawing/2014/main" id="{EE4B04C3-AF81-4BB2-AF51-F951C842DDFB}"/>
                </a:ext>
              </a:extLst>
            </p:cNvPr>
            <p:cNvSpPr/>
            <p:nvPr/>
          </p:nvSpPr>
          <p:spPr>
            <a:xfrm>
              <a:off x="-469698" y="6471864"/>
              <a:ext cx="172819" cy="172820"/>
            </a:xfrm>
            <a:prstGeom prst="ellipse">
              <a:avLst/>
            </a:prstGeom>
            <a:solidFill>
              <a:srgbClr val="3F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ipse 24">
              <a:extLst>
                <a:ext uri="{FF2B5EF4-FFF2-40B4-BE49-F238E27FC236}">
                  <a16:creationId xmlns:a16="http://schemas.microsoft.com/office/drawing/2014/main" id="{61BE0CB0-B176-405A-8ED4-F44442C73BBC}"/>
                </a:ext>
              </a:extLst>
            </p:cNvPr>
            <p:cNvSpPr/>
            <p:nvPr/>
          </p:nvSpPr>
          <p:spPr>
            <a:xfrm>
              <a:off x="-512903" y="6471864"/>
              <a:ext cx="172819" cy="172820"/>
            </a:xfrm>
            <a:prstGeom prst="ellipse">
              <a:avLst/>
            </a:prstGeom>
            <a:noFill/>
            <a:ln>
              <a:solidFill>
                <a:srgbClr val="8887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CuadroTexto 13">
            <a:extLst>
              <a:ext uri="{FF2B5EF4-FFF2-40B4-BE49-F238E27FC236}">
                <a16:creationId xmlns:a16="http://schemas.microsoft.com/office/drawing/2014/main" id="{5460EC9C-2411-4D11-9E4F-71E25E7092FC}"/>
              </a:ext>
            </a:extLst>
          </p:cNvPr>
          <p:cNvSpPr txBox="1"/>
          <p:nvPr/>
        </p:nvSpPr>
        <p:spPr>
          <a:xfrm>
            <a:off x="550213" y="4228451"/>
            <a:ext cx="6456074" cy="1815882"/>
          </a:xfrm>
          <a:prstGeom prst="rect">
            <a:avLst/>
          </a:prstGeom>
          <a:noFill/>
        </p:spPr>
        <p:txBody>
          <a:bodyPr wrap="square">
            <a:spAutoFit/>
          </a:bodyPr>
          <a:lstStyle/>
          <a:p>
            <a:pPr algn="just"/>
            <a:r>
              <a:rPr lang="es-ES" sz="1400" dirty="0">
                <a:solidFill>
                  <a:schemeClr val="bg1">
                    <a:lumMod val="25000"/>
                  </a:schemeClr>
                </a:solidFill>
              </a:rPr>
              <a:t>Nuevos hitos de la historia comienzan a cobrar sentido, como la caída del imperio romano dando inicio a una nueva era, así como el siglo de oro, fue el de los humanistas del siglo XV. Estos, como rasgo de diferenciación, rescataron el latín ciceroniano y se encargaron de restituir las figuras de Tucídides, Tito Livio, Plutarco, </a:t>
            </a:r>
            <a:r>
              <a:rPr lang="es-ES" sz="1400" dirty="0" err="1">
                <a:solidFill>
                  <a:schemeClr val="bg1">
                    <a:lumMod val="25000"/>
                  </a:schemeClr>
                </a:solidFill>
              </a:rPr>
              <a:t>Suetonio</a:t>
            </a:r>
            <a:r>
              <a:rPr lang="es-ES" sz="1400" dirty="0">
                <a:solidFill>
                  <a:schemeClr val="bg1">
                    <a:lumMod val="25000"/>
                  </a:schemeClr>
                </a:solidFill>
              </a:rPr>
              <a:t> y Quintiliano. Fue ese el momento en que se presentó un gran interés por las obras de arte. Esto acicateó una suerte de arqueología con los saqueos a las ruinas romanas, griegas, del sur francés y el Asia Menor.</a:t>
            </a:r>
            <a:endParaRPr lang="es-VE" sz="1400" dirty="0">
              <a:solidFill>
                <a:schemeClr val="bg1">
                  <a:lumMod val="25000"/>
                </a:schemeClr>
              </a:solidFill>
            </a:endParaRPr>
          </a:p>
        </p:txBody>
      </p:sp>
      <p:sp>
        <p:nvSpPr>
          <p:cNvPr id="42" name="CuadroTexto 41">
            <a:extLst>
              <a:ext uri="{FF2B5EF4-FFF2-40B4-BE49-F238E27FC236}">
                <a16:creationId xmlns:a16="http://schemas.microsoft.com/office/drawing/2014/main" id="{61333571-8487-48B7-AA34-D3155F47BEEB}"/>
              </a:ext>
            </a:extLst>
          </p:cNvPr>
          <p:cNvSpPr txBox="1"/>
          <p:nvPr/>
        </p:nvSpPr>
        <p:spPr>
          <a:xfrm>
            <a:off x="550212" y="6068303"/>
            <a:ext cx="6403968" cy="523220"/>
          </a:xfrm>
          <a:prstGeom prst="rect">
            <a:avLst/>
          </a:prstGeom>
          <a:noFill/>
        </p:spPr>
        <p:txBody>
          <a:bodyPr wrap="square">
            <a:spAutoFit/>
          </a:bodyPr>
          <a:lstStyle/>
          <a:p>
            <a:pPr algn="just"/>
            <a:r>
              <a:rPr lang="es-ES" sz="1400" dirty="0">
                <a:solidFill>
                  <a:schemeClr val="bg1">
                    <a:lumMod val="25000"/>
                  </a:schemeClr>
                </a:solidFill>
              </a:rPr>
              <a:t>Con ello otras fuentes para la aproximación al pasado se extendieron como rasgos válidos del estudio de lo sucedido. </a:t>
            </a:r>
            <a:endParaRPr lang="es-VE" sz="1400" dirty="0">
              <a:solidFill>
                <a:schemeClr val="bg1">
                  <a:lumMod val="25000"/>
                </a:schemeClr>
              </a:solidFill>
            </a:endParaRPr>
          </a:p>
        </p:txBody>
      </p:sp>
      <p:sp>
        <p:nvSpPr>
          <p:cNvPr id="28" name="CuadroTexto 27">
            <a:extLst>
              <a:ext uri="{FF2B5EF4-FFF2-40B4-BE49-F238E27FC236}">
                <a16:creationId xmlns:a16="http://schemas.microsoft.com/office/drawing/2014/main" id="{A77EF9D8-C42C-4C4C-AB8D-6EAF624B35CA}"/>
              </a:ext>
            </a:extLst>
          </p:cNvPr>
          <p:cNvSpPr txBox="1"/>
          <p:nvPr/>
        </p:nvSpPr>
        <p:spPr>
          <a:xfrm>
            <a:off x="550213" y="1905272"/>
            <a:ext cx="5094717" cy="1600438"/>
          </a:xfrm>
          <a:prstGeom prst="rect">
            <a:avLst/>
          </a:prstGeom>
          <a:noFill/>
        </p:spPr>
        <p:txBody>
          <a:bodyPr wrap="square">
            <a:spAutoFit/>
          </a:bodyPr>
          <a:lstStyle/>
          <a:p>
            <a:pPr algn="just"/>
            <a:r>
              <a:rPr lang="es-ES" sz="1400" dirty="0">
                <a:solidFill>
                  <a:schemeClr val="bg1">
                    <a:lumMod val="25000"/>
                  </a:schemeClr>
                </a:solidFill>
              </a:rPr>
              <a:t>Aunque aún pervivían ideas divulgadas en los escritos de Dioscórides y Filólogo, donde el primero se dedicó a difundir imágenes de monstruos y figuras fantásticas; mientras que el segundo, a componentes del orden natural. De igual manera se comenzaron a elaborar teorizaciones con las cuales desmentir que el tiempo no procedía de Dios y menos que era circular. </a:t>
            </a:r>
            <a:endParaRPr lang="es-VE" sz="1400" dirty="0"/>
          </a:p>
        </p:txBody>
      </p:sp>
      <p:sp>
        <p:nvSpPr>
          <p:cNvPr id="30" name="CuadroTexto 29">
            <a:extLst>
              <a:ext uri="{FF2B5EF4-FFF2-40B4-BE49-F238E27FC236}">
                <a16:creationId xmlns:a16="http://schemas.microsoft.com/office/drawing/2014/main" id="{CD4AE44F-D863-4AD2-A87D-849F6E10E6E9}"/>
              </a:ext>
            </a:extLst>
          </p:cNvPr>
          <p:cNvSpPr txBox="1"/>
          <p:nvPr/>
        </p:nvSpPr>
        <p:spPr>
          <a:xfrm>
            <a:off x="550213" y="3498623"/>
            <a:ext cx="6456074" cy="738664"/>
          </a:xfrm>
          <a:prstGeom prst="rect">
            <a:avLst/>
          </a:prstGeom>
          <a:noFill/>
        </p:spPr>
        <p:txBody>
          <a:bodyPr wrap="square">
            <a:spAutoFit/>
          </a:bodyPr>
          <a:lstStyle/>
          <a:p>
            <a:pPr algn="just"/>
            <a:r>
              <a:rPr lang="es-ES" sz="1400" dirty="0">
                <a:solidFill>
                  <a:schemeClr val="bg1">
                    <a:lumMod val="25000"/>
                  </a:schemeClr>
                </a:solidFill>
              </a:rPr>
              <a:t>El pasado se dejó de asociar, en algunas mentalidades, con la resurrección, el tiempo de Daniel o expresión inevitable cuyo origen residía en el imperio romano y su cristalización en el paraíso. </a:t>
            </a:r>
            <a:endParaRPr lang="es-VE" sz="1400" dirty="0"/>
          </a:p>
        </p:txBody>
      </p:sp>
      <p:sp>
        <p:nvSpPr>
          <p:cNvPr id="44" name="CuadroTexto 43">
            <a:extLst>
              <a:ext uri="{FF2B5EF4-FFF2-40B4-BE49-F238E27FC236}">
                <a16:creationId xmlns:a16="http://schemas.microsoft.com/office/drawing/2014/main" id="{8EC0E92F-C50D-40DB-84B4-1EA74B54EEE4}"/>
              </a:ext>
            </a:extLst>
          </p:cNvPr>
          <p:cNvSpPr txBox="1"/>
          <p:nvPr/>
        </p:nvSpPr>
        <p:spPr>
          <a:xfrm>
            <a:off x="792629" y="6637690"/>
            <a:ext cx="6203076" cy="523220"/>
          </a:xfrm>
          <a:prstGeom prst="rect">
            <a:avLst/>
          </a:prstGeom>
          <a:noFill/>
        </p:spPr>
        <p:txBody>
          <a:bodyPr wrap="square">
            <a:spAutoFit/>
          </a:bodyPr>
          <a:lstStyle/>
          <a:p>
            <a:pPr algn="just"/>
            <a:r>
              <a:rPr lang="es-ES" sz="1400" dirty="0">
                <a:solidFill>
                  <a:schemeClr val="bg1">
                    <a:lumMod val="25000"/>
                  </a:schemeClr>
                </a:solidFill>
              </a:rPr>
              <a:t>En 1514, Guillaume </a:t>
            </a:r>
            <a:r>
              <a:rPr lang="es-ES" sz="1400" dirty="0" err="1">
                <a:solidFill>
                  <a:schemeClr val="bg1">
                    <a:lumMod val="25000"/>
                  </a:schemeClr>
                </a:solidFill>
              </a:rPr>
              <a:t>Baudé</a:t>
            </a:r>
            <a:r>
              <a:rPr lang="es-ES" sz="1400" dirty="0">
                <a:solidFill>
                  <a:schemeClr val="bg1">
                    <a:lumMod val="25000"/>
                  </a:schemeClr>
                </a:solidFill>
              </a:rPr>
              <a:t> presentó </a:t>
            </a:r>
            <a:r>
              <a:rPr lang="es-ES" sz="1400" i="1" dirty="0">
                <a:solidFill>
                  <a:schemeClr val="bg1">
                    <a:lumMod val="25000"/>
                  </a:schemeClr>
                </a:solidFill>
              </a:rPr>
              <a:t>Sobre el As</a:t>
            </a:r>
            <a:r>
              <a:rPr lang="es-ES" sz="1400" dirty="0">
                <a:solidFill>
                  <a:schemeClr val="bg1">
                    <a:lumMod val="25000"/>
                  </a:schemeClr>
                </a:solidFill>
              </a:rPr>
              <a:t>, un examen de la moneda romana. </a:t>
            </a:r>
            <a:endParaRPr lang="es-VE" sz="1400" dirty="0"/>
          </a:p>
        </p:txBody>
      </p:sp>
      <p:sp>
        <p:nvSpPr>
          <p:cNvPr id="45" name="CuadroTexto 44">
            <a:extLst>
              <a:ext uri="{FF2B5EF4-FFF2-40B4-BE49-F238E27FC236}">
                <a16:creationId xmlns:a16="http://schemas.microsoft.com/office/drawing/2014/main" id="{3BE51C0A-7241-48FF-BBDC-112899F024EB}"/>
              </a:ext>
            </a:extLst>
          </p:cNvPr>
          <p:cNvSpPr txBox="1"/>
          <p:nvPr/>
        </p:nvSpPr>
        <p:spPr>
          <a:xfrm>
            <a:off x="792629" y="7207077"/>
            <a:ext cx="6203076" cy="523220"/>
          </a:xfrm>
          <a:prstGeom prst="rect">
            <a:avLst/>
          </a:prstGeom>
          <a:noFill/>
        </p:spPr>
        <p:txBody>
          <a:bodyPr wrap="square">
            <a:spAutoFit/>
          </a:bodyPr>
          <a:lstStyle/>
          <a:p>
            <a:pPr algn="just"/>
            <a:r>
              <a:rPr lang="es-ES" sz="1400" dirty="0">
                <a:solidFill>
                  <a:schemeClr val="bg1">
                    <a:lumMod val="25000"/>
                  </a:schemeClr>
                </a:solidFill>
              </a:rPr>
              <a:t>Jakob </a:t>
            </a:r>
            <a:r>
              <a:rPr lang="es-ES" sz="1400" dirty="0" err="1">
                <a:solidFill>
                  <a:schemeClr val="bg1">
                    <a:lumMod val="25000"/>
                  </a:schemeClr>
                </a:solidFill>
              </a:rPr>
              <a:t>von</a:t>
            </a:r>
            <a:r>
              <a:rPr lang="es-ES" sz="1400" dirty="0">
                <a:solidFill>
                  <a:schemeClr val="bg1">
                    <a:lumMod val="25000"/>
                  </a:schemeClr>
                </a:solidFill>
              </a:rPr>
              <a:t> </a:t>
            </a:r>
            <a:r>
              <a:rPr lang="es-ES" sz="1400" dirty="0" err="1">
                <a:solidFill>
                  <a:schemeClr val="bg1">
                    <a:lumMod val="25000"/>
                  </a:schemeClr>
                </a:solidFill>
              </a:rPr>
              <a:t>Rammingen</a:t>
            </a:r>
            <a:r>
              <a:rPr lang="es-ES" sz="1400" dirty="0">
                <a:solidFill>
                  <a:schemeClr val="bg1">
                    <a:lumMod val="25000"/>
                  </a:schemeClr>
                </a:solidFill>
              </a:rPr>
              <a:t> hizo lo propio con un tratado acerca de la archivística en 1571. </a:t>
            </a:r>
            <a:endParaRPr lang="es-VE" sz="1400" dirty="0"/>
          </a:p>
        </p:txBody>
      </p:sp>
      <p:sp>
        <p:nvSpPr>
          <p:cNvPr id="46" name="CuadroTexto 45">
            <a:extLst>
              <a:ext uri="{FF2B5EF4-FFF2-40B4-BE49-F238E27FC236}">
                <a16:creationId xmlns:a16="http://schemas.microsoft.com/office/drawing/2014/main" id="{8C5D0873-51E0-4717-8996-71B82272CA39}"/>
              </a:ext>
            </a:extLst>
          </p:cNvPr>
          <p:cNvSpPr txBox="1"/>
          <p:nvPr/>
        </p:nvSpPr>
        <p:spPr>
          <a:xfrm>
            <a:off x="792628" y="7776464"/>
            <a:ext cx="6018662" cy="307777"/>
          </a:xfrm>
          <a:prstGeom prst="rect">
            <a:avLst/>
          </a:prstGeom>
          <a:noFill/>
        </p:spPr>
        <p:txBody>
          <a:bodyPr wrap="square">
            <a:spAutoFit/>
          </a:bodyPr>
          <a:lstStyle/>
          <a:p>
            <a:pPr algn="just"/>
            <a:r>
              <a:rPr lang="es-ES" sz="1400" dirty="0">
                <a:solidFill>
                  <a:schemeClr val="bg1">
                    <a:lumMod val="25000"/>
                  </a:schemeClr>
                </a:solidFill>
              </a:rPr>
              <a:t>En 1583, Escalímetro ideó un método para establecer cronologías. </a:t>
            </a:r>
            <a:endParaRPr lang="es-VE" sz="1400" dirty="0"/>
          </a:p>
        </p:txBody>
      </p:sp>
      <p:sp>
        <p:nvSpPr>
          <p:cNvPr id="47" name="CuadroTexto 46">
            <a:extLst>
              <a:ext uri="{FF2B5EF4-FFF2-40B4-BE49-F238E27FC236}">
                <a16:creationId xmlns:a16="http://schemas.microsoft.com/office/drawing/2014/main" id="{C8AA9C5B-A349-461E-A3B4-A9B844C8AF48}"/>
              </a:ext>
            </a:extLst>
          </p:cNvPr>
          <p:cNvSpPr txBox="1"/>
          <p:nvPr/>
        </p:nvSpPr>
        <p:spPr>
          <a:xfrm>
            <a:off x="810923" y="8130408"/>
            <a:ext cx="6217161" cy="523220"/>
          </a:xfrm>
          <a:prstGeom prst="rect">
            <a:avLst/>
          </a:prstGeom>
          <a:noFill/>
        </p:spPr>
        <p:txBody>
          <a:bodyPr wrap="square">
            <a:spAutoFit/>
          </a:bodyPr>
          <a:lstStyle/>
          <a:p>
            <a:pPr algn="just"/>
            <a:r>
              <a:rPr lang="es-ES" sz="1400" dirty="0">
                <a:solidFill>
                  <a:schemeClr val="bg1">
                    <a:lumMod val="25000"/>
                  </a:schemeClr>
                </a:solidFill>
              </a:rPr>
              <a:t>La organización de archivos de Estado se evidenció en Simancas – España hacia 1567. </a:t>
            </a:r>
            <a:endParaRPr lang="es-VE" sz="1400" dirty="0"/>
          </a:p>
        </p:txBody>
      </p:sp>
      <p:sp>
        <p:nvSpPr>
          <p:cNvPr id="48" name="CuadroTexto 47">
            <a:extLst>
              <a:ext uri="{FF2B5EF4-FFF2-40B4-BE49-F238E27FC236}">
                <a16:creationId xmlns:a16="http://schemas.microsoft.com/office/drawing/2014/main" id="{EF4875DB-B592-4C66-A858-8000C3D01AD8}"/>
              </a:ext>
            </a:extLst>
          </p:cNvPr>
          <p:cNvSpPr txBox="1"/>
          <p:nvPr/>
        </p:nvSpPr>
        <p:spPr>
          <a:xfrm>
            <a:off x="810924" y="8672949"/>
            <a:ext cx="6184782" cy="1169551"/>
          </a:xfrm>
          <a:prstGeom prst="rect">
            <a:avLst/>
          </a:prstGeom>
          <a:noFill/>
        </p:spPr>
        <p:txBody>
          <a:bodyPr wrap="square">
            <a:spAutoFit/>
          </a:bodyPr>
          <a:lstStyle/>
          <a:p>
            <a:pPr algn="just"/>
            <a:r>
              <a:rPr lang="es-ES" sz="1400" dirty="0">
                <a:solidFill>
                  <a:schemeClr val="bg1">
                    <a:lumMod val="25000"/>
                  </a:schemeClr>
                </a:solidFill>
              </a:rPr>
              <a:t>Para 1608 Chacón, un canónigo español, fundó la metrología y se dio a conocer el primer tratado de epigrafía romana de la mano de Jean </a:t>
            </a:r>
            <a:r>
              <a:rPr lang="es-ES" sz="1400" dirty="0" err="1">
                <a:solidFill>
                  <a:schemeClr val="bg1">
                    <a:lumMod val="25000"/>
                  </a:schemeClr>
                </a:solidFill>
              </a:rPr>
              <a:t>Guter</a:t>
            </a:r>
            <a:r>
              <a:rPr lang="es-ES" sz="1400" dirty="0">
                <a:solidFill>
                  <a:schemeClr val="bg1">
                    <a:lumMod val="25000"/>
                  </a:schemeClr>
                </a:solidFill>
              </a:rPr>
              <a:t>. Fue un momento durante el cual surgieron especialistas en el estudio de documentación antigua con técnicas para determinar el contenido de palimpsestos, papiros y pergaminos. </a:t>
            </a:r>
            <a:endParaRPr lang="es-VE" sz="1400" dirty="0"/>
          </a:p>
        </p:txBody>
      </p:sp>
      <p:sp>
        <p:nvSpPr>
          <p:cNvPr id="19" name="Rectángulo 18">
            <a:extLst>
              <a:ext uri="{FF2B5EF4-FFF2-40B4-BE49-F238E27FC236}">
                <a16:creationId xmlns:a16="http://schemas.microsoft.com/office/drawing/2014/main" id="{4C0FD719-90AB-4F39-9187-77E673A82EB1}"/>
              </a:ext>
            </a:extLst>
          </p:cNvPr>
          <p:cNvSpPr/>
          <p:nvPr/>
        </p:nvSpPr>
        <p:spPr>
          <a:xfrm>
            <a:off x="702923" y="6694720"/>
            <a:ext cx="18000" cy="3096000"/>
          </a:xfrm>
          <a:prstGeom prst="rect">
            <a:avLst/>
          </a:prstGeom>
          <a:solidFill>
            <a:srgbClr val="D0D0D0"/>
          </a:solidFill>
          <a:ln>
            <a:solidFill>
              <a:srgbClr val="D0D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9" name="Elipse 48">
            <a:extLst>
              <a:ext uri="{FF2B5EF4-FFF2-40B4-BE49-F238E27FC236}">
                <a16:creationId xmlns:a16="http://schemas.microsoft.com/office/drawing/2014/main" id="{E44F11EA-5EA0-4678-B871-E4FF7FDDB1E5}"/>
              </a:ext>
            </a:extLst>
          </p:cNvPr>
          <p:cNvSpPr/>
          <p:nvPr/>
        </p:nvSpPr>
        <p:spPr>
          <a:xfrm>
            <a:off x="655418" y="6828276"/>
            <a:ext cx="108000" cy="108000"/>
          </a:xfrm>
          <a:prstGeom prst="ellipse">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Elipse 49">
            <a:extLst>
              <a:ext uri="{FF2B5EF4-FFF2-40B4-BE49-F238E27FC236}">
                <a16:creationId xmlns:a16="http://schemas.microsoft.com/office/drawing/2014/main" id="{A4107D9A-EA5D-49EF-89C8-EFE6430FA4C4}"/>
              </a:ext>
            </a:extLst>
          </p:cNvPr>
          <p:cNvSpPr/>
          <p:nvPr/>
        </p:nvSpPr>
        <p:spPr>
          <a:xfrm>
            <a:off x="655418" y="7390293"/>
            <a:ext cx="108000" cy="108000"/>
          </a:xfrm>
          <a:prstGeom prst="ellipse">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ipse 50">
            <a:extLst>
              <a:ext uri="{FF2B5EF4-FFF2-40B4-BE49-F238E27FC236}">
                <a16:creationId xmlns:a16="http://schemas.microsoft.com/office/drawing/2014/main" id="{496939DE-D30C-418E-8C76-1A3CAFAA57AB}"/>
              </a:ext>
            </a:extLst>
          </p:cNvPr>
          <p:cNvSpPr/>
          <p:nvPr/>
        </p:nvSpPr>
        <p:spPr>
          <a:xfrm>
            <a:off x="655418" y="7872666"/>
            <a:ext cx="108000" cy="108000"/>
          </a:xfrm>
          <a:prstGeom prst="ellipse">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Elipse 51">
            <a:extLst>
              <a:ext uri="{FF2B5EF4-FFF2-40B4-BE49-F238E27FC236}">
                <a16:creationId xmlns:a16="http://schemas.microsoft.com/office/drawing/2014/main" id="{8869A978-BD8B-424D-81D6-1533276FF908}"/>
              </a:ext>
            </a:extLst>
          </p:cNvPr>
          <p:cNvSpPr/>
          <p:nvPr/>
        </p:nvSpPr>
        <p:spPr>
          <a:xfrm>
            <a:off x="655418" y="8309244"/>
            <a:ext cx="108000" cy="108000"/>
          </a:xfrm>
          <a:prstGeom prst="ellipse">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Elipse 52">
            <a:extLst>
              <a:ext uri="{FF2B5EF4-FFF2-40B4-BE49-F238E27FC236}">
                <a16:creationId xmlns:a16="http://schemas.microsoft.com/office/drawing/2014/main" id="{D0C45734-7621-4B14-A974-BAADF473881E}"/>
              </a:ext>
            </a:extLst>
          </p:cNvPr>
          <p:cNvSpPr/>
          <p:nvPr/>
        </p:nvSpPr>
        <p:spPr>
          <a:xfrm>
            <a:off x="655418" y="9167592"/>
            <a:ext cx="108000" cy="108000"/>
          </a:xfrm>
          <a:prstGeom prst="ellipse">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81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5291ECB-4E6C-4657-9F0D-AB97DD716C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02" y="1785571"/>
            <a:ext cx="1797050" cy="1797050"/>
          </a:xfrm>
          <a:prstGeom prst="rect">
            <a:avLst/>
          </a:prstGeom>
        </p:spPr>
      </p:pic>
      <p:pic>
        <p:nvPicPr>
          <p:cNvPr id="8" name="Picture 8"/>
          <p:cNvPicPr>
            <a:picLocks noChangeAspect="1"/>
          </p:cNvPicPr>
          <p:nvPr/>
        </p:nvPicPr>
        <p:blipFill>
          <a:blip r:embed="rId4"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t="995" b="995"/>
          <a:stretch>
            <a:fillRect/>
          </a:stretch>
        </p:blipFill>
        <p:spPr>
          <a:xfrm>
            <a:off x="334845" y="449279"/>
            <a:ext cx="409777" cy="401621"/>
          </a:xfrm>
          <a:prstGeom prst="rect">
            <a:avLst/>
          </a:prstGeom>
        </p:spPr>
      </p:pic>
      <p:sp>
        <p:nvSpPr>
          <p:cNvPr id="16" name="TextBox 16"/>
          <p:cNvSpPr txBox="1"/>
          <p:nvPr/>
        </p:nvSpPr>
        <p:spPr>
          <a:xfrm>
            <a:off x="403171" y="547283"/>
            <a:ext cx="294084" cy="230832"/>
          </a:xfrm>
          <a:prstGeom prst="rect">
            <a:avLst/>
          </a:prstGeom>
        </p:spPr>
        <p:txBody>
          <a:bodyPr wrap="square" lIns="0" tIns="0" rIns="0" bIns="0" rtlCol="0" anchor="t">
            <a:spAutoFit/>
          </a:bodyPr>
          <a:lstStyle/>
          <a:p>
            <a:pPr algn="just">
              <a:lnSpc>
                <a:spcPts val="1802"/>
              </a:lnSpc>
            </a:pPr>
            <a:r>
              <a:rPr lang="en-US" dirty="0">
                <a:solidFill>
                  <a:srgbClr val="373636"/>
                </a:solidFill>
                <a:latin typeface="Fredoka One" panose="02000000000000000000" pitchFamily="2" charset="0"/>
              </a:rPr>
              <a:t>03</a:t>
            </a:r>
          </a:p>
        </p:txBody>
      </p:sp>
      <p:sp>
        <p:nvSpPr>
          <p:cNvPr id="34" name="Título 33">
            <a:extLst>
              <a:ext uri="{FF2B5EF4-FFF2-40B4-BE49-F238E27FC236}">
                <a16:creationId xmlns:a16="http://schemas.microsoft.com/office/drawing/2014/main" id="{03C60EA1-A2B0-4A23-801F-3A89E2BFC6DB}"/>
              </a:ext>
            </a:extLst>
          </p:cNvPr>
          <p:cNvSpPr>
            <a:spLocks noGrp="1"/>
          </p:cNvSpPr>
          <p:nvPr>
            <p:ph type="ctrTitle"/>
          </p:nvPr>
        </p:nvSpPr>
        <p:spPr>
          <a:xfrm>
            <a:off x="792628" y="507636"/>
            <a:ext cx="6165702" cy="378904"/>
          </a:xfrm>
        </p:spPr>
        <p:txBody>
          <a:bodyPr/>
          <a:lstStyle/>
          <a:p>
            <a:r>
              <a:rPr lang="es-MX" dirty="0"/>
              <a:t>Entre la Antigüedad y el Renacimiento italiano</a:t>
            </a:r>
            <a:endParaRPr lang="es-VE" dirty="0"/>
          </a:p>
        </p:txBody>
      </p:sp>
      <p:sp>
        <p:nvSpPr>
          <p:cNvPr id="35" name="Subtítulo 34">
            <a:extLst>
              <a:ext uri="{FF2B5EF4-FFF2-40B4-BE49-F238E27FC236}">
                <a16:creationId xmlns:a16="http://schemas.microsoft.com/office/drawing/2014/main" id="{110C31F9-50F4-4A40-A980-E6AC07D9D101}"/>
              </a:ext>
            </a:extLst>
          </p:cNvPr>
          <p:cNvSpPr>
            <a:spLocks noGrp="1"/>
          </p:cNvSpPr>
          <p:nvPr>
            <p:ph type="subTitle" idx="1"/>
          </p:nvPr>
        </p:nvSpPr>
        <p:spPr/>
        <p:txBody>
          <a:bodyPr/>
          <a:lstStyle/>
          <a:p>
            <a:r>
              <a:rPr lang="es-MX" dirty="0"/>
              <a:t>03</a:t>
            </a:r>
            <a:endParaRPr lang="es-VE" dirty="0"/>
          </a:p>
        </p:txBody>
      </p:sp>
      <p:sp>
        <p:nvSpPr>
          <p:cNvPr id="21" name="CuadroTexto 20">
            <a:extLst>
              <a:ext uri="{FF2B5EF4-FFF2-40B4-BE49-F238E27FC236}">
                <a16:creationId xmlns:a16="http://schemas.microsoft.com/office/drawing/2014/main" id="{A682C951-E25F-4BDA-B68D-E50F80568CBE}"/>
              </a:ext>
            </a:extLst>
          </p:cNvPr>
          <p:cNvSpPr txBox="1"/>
          <p:nvPr/>
        </p:nvSpPr>
        <p:spPr>
          <a:xfrm>
            <a:off x="1818849" y="1420217"/>
            <a:ext cx="5176856" cy="1600438"/>
          </a:xfrm>
          <a:prstGeom prst="rect">
            <a:avLst/>
          </a:prstGeom>
          <a:noFill/>
        </p:spPr>
        <p:txBody>
          <a:bodyPr wrap="square">
            <a:spAutoFit/>
          </a:bodyPr>
          <a:lstStyle/>
          <a:p>
            <a:pPr algn="just"/>
            <a:r>
              <a:rPr lang="es-ES" sz="1400" dirty="0">
                <a:solidFill>
                  <a:schemeClr val="bg1">
                    <a:lumMod val="25000"/>
                  </a:schemeClr>
                </a:solidFill>
              </a:rPr>
              <a:t>El caso de Nicolás Maquiavelo (1469-1527) resulta, para mí, de imponderable consideración. Ello porque el autor de </a:t>
            </a:r>
            <a:r>
              <a:rPr lang="es-ES" sz="1400" i="1" dirty="0">
                <a:solidFill>
                  <a:schemeClr val="bg1">
                    <a:lumMod val="25000"/>
                  </a:schemeClr>
                </a:solidFill>
              </a:rPr>
              <a:t>El príncipe</a:t>
            </a:r>
            <a:r>
              <a:rPr lang="es-ES" sz="1400" dirty="0">
                <a:solidFill>
                  <a:schemeClr val="bg1">
                    <a:lumMod val="25000"/>
                  </a:schemeClr>
                </a:solidFill>
              </a:rPr>
              <a:t> ofrece la oportunidad de realizar un acercamiento a la </a:t>
            </a:r>
            <a:r>
              <a:rPr lang="es-ES" sz="1400" b="1" dirty="0">
                <a:solidFill>
                  <a:srgbClr val="00A0B0"/>
                </a:solidFill>
              </a:rPr>
              <a:t>historia de acontecimientos</a:t>
            </a:r>
            <a:r>
              <a:rPr lang="es-ES" sz="1400" dirty="0">
                <a:solidFill>
                  <a:schemeClr val="bg1">
                    <a:lumMod val="25000"/>
                  </a:schemeClr>
                </a:solidFill>
              </a:rPr>
              <a:t> puntuales, así como al uso mundano del acontecimiento. En esta época, la mayoría de los escritos eran por encargo y requerían de mecenas para su divulgación. </a:t>
            </a:r>
            <a:endParaRPr lang="es-VE" sz="1400" dirty="0">
              <a:solidFill>
                <a:schemeClr val="bg1">
                  <a:lumMod val="25000"/>
                </a:schemeClr>
              </a:solidFill>
            </a:endParaRPr>
          </a:p>
        </p:txBody>
      </p:sp>
      <p:grpSp>
        <p:nvGrpSpPr>
          <p:cNvPr id="20" name="Grupo 19">
            <a:extLst>
              <a:ext uri="{FF2B5EF4-FFF2-40B4-BE49-F238E27FC236}">
                <a16:creationId xmlns:a16="http://schemas.microsoft.com/office/drawing/2014/main" id="{670B54C9-2FD4-4D19-822E-B70ED858C16D}"/>
              </a:ext>
            </a:extLst>
          </p:cNvPr>
          <p:cNvGrpSpPr/>
          <p:nvPr/>
        </p:nvGrpSpPr>
        <p:grpSpPr>
          <a:xfrm>
            <a:off x="-512903" y="6471864"/>
            <a:ext cx="216024" cy="172820"/>
            <a:chOff x="-512903" y="6471864"/>
            <a:chExt cx="216024" cy="172820"/>
          </a:xfrm>
        </p:grpSpPr>
        <p:sp>
          <p:nvSpPr>
            <p:cNvPr id="24" name="Elipse 23">
              <a:extLst>
                <a:ext uri="{FF2B5EF4-FFF2-40B4-BE49-F238E27FC236}">
                  <a16:creationId xmlns:a16="http://schemas.microsoft.com/office/drawing/2014/main" id="{EE4B04C3-AF81-4BB2-AF51-F951C842DDFB}"/>
                </a:ext>
              </a:extLst>
            </p:cNvPr>
            <p:cNvSpPr/>
            <p:nvPr/>
          </p:nvSpPr>
          <p:spPr>
            <a:xfrm>
              <a:off x="-469698" y="6471864"/>
              <a:ext cx="172819" cy="172820"/>
            </a:xfrm>
            <a:prstGeom prst="ellipse">
              <a:avLst/>
            </a:prstGeom>
            <a:solidFill>
              <a:srgbClr val="3F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ipse 24">
              <a:extLst>
                <a:ext uri="{FF2B5EF4-FFF2-40B4-BE49-F238E27FC236}">
                  <a16:creationId xmlns:a16="http://schemas.microsoft.com/office/drawing/2014/main" id="{61BE0CB0-B176-405A-8ED4-F44442C73BBC}"/>
                </a:ext>
              </a:extLst>
            </p:cNvPr>
            <p:cNvSpPr/>
            <p:nvPr/>
          </p:nvSpPr>
          <p:spPr>
            <a:xfrm>
              <a:off x="-512903" y="6471864"/>
              <a:ext cx="172819" cy="172820"/>
            </a:xfrm>
            <a:prstGeom prst="ellipse">
              <a:avLst/>
            </a:prstGeom>
            <a:noFill/>
            <a:ln>
              <a:solidFill>
                <a:srgbClr val="8887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CuadroTexto 41">
            <a:extLst>
              <a:ext uri="{FF2B5EF4-FFF2-40B4-BE49-F238E27FC236}">
                <a16:creationId xmlns:a16="http://schemas.microsoft.com/office/drawing/2014/main" id="{61333571-8487-48B7-AA34-D3155F47BEEB}"/>
              </a:ext>
            </a:extLst>
          </p:cNvPr>
          <p:cNvSpPr txBox="1"/>
          <p:nvPr/>
        </p:nvSpPr>
        <p:spPr>
          <a:xfrm>
            <a:off x="550213" y="5962305"/>
            <a:ext cx="5018720" cy="2246769"/>
          </a:xfrm>
          <a:prstGeom prst="rect">
            <a:avLst/>
          </a:prstGeom>
          <a:noFill/>
        </p:spPr>
        <p:txBody>
          <a:bodyPr wrap="square">
            <a:spAutoFit/>
          </a:bodyPr>
          <a:lstStyle/>
          <a:p>
            <a:pPr algn="just"/>
            <a:r>
              <a:rPr lang="es-ES" sz="1400" dirty="0">
                <a:solidFill>
                  <a:schemeClr val="bg1">
                    <a:lumMod val="25000"/>
                  </a:schemeClr>
                </a:solidFill>
              </a:rPr>
              <a:t>Lo que se conoce bajo la denominación Renacimiento fue propicia para el florecimiento de tradiciones e ideaciones configuradas en tiempos de la Antigüedad. Fue un período durante el cual la exploración e indagación del pasado se presentó por medio de figuras como Francesco Petrarca (1304-1374), de quien se ha expresado que quedó muy impresionado con la lectura de </a:t>
            </a:r>
            <a:r>
              <a:rPr lang="es-ES" sz="1400" i="1" dirty="0">
                <a:solidFill>
                  <a:schemeClr val="bg1">
                    <a:lumMod val="25000"/>
                  </a:schemeClr>
                </a:solidFill>
              </a:rPr>
              <a:t>Maravillas de la ciudad de Roma</a:t>
            </a:r>
            <a:r>
              <a:rPr lang="es-ES" sz="1400" dirty="0">
                <a:solidFill>
                  <a:schemeClr val="bg1">
                    <a:lumMod val="25000"/>
                  </a:schemeClr>
                </a:solidFill>
              </a:rPr>
              <a:t> de autor anónimo en el siglo XII. Al igual que coleccionistas, yeseros y </a:t>
            </a:r>
            <a:r>
              <a:rPr lang="es-ES" sz="1400" dirty="0" err="1">
                <a:solidFill>
                  <a:schemeClr val="bg1">
                    <a:lumMod val="25000"/>
                  </a:schemeClr>
                </a:solidFill>
              </a:rPr>
              <a:t>marmoleros</a:t>
            </a:r>
            <a:r>
              <a:rPr lang="es-ES" sz="1400" dirty="0">
                <a:solidFill>
                  <a:schemeClr val="bg1">
                    <a:lumMod val="25000"/>
                  </a:schemeClr>
                </a:solidFill>
              </a:rPr>
              <a:t>, había visitado Roma en 1337. </a:t>
            </a:r>
            <a:endParaRPr lang="es-VE" sz="1400" dirty="0">
              <a:solidFill>
                <a:schemeClr val="bg1">
                  <a:lumMod val="25000"/>
                </a:schemeClr>
              </a:solidFill>
            </a:endParaRPr>
          </a:p>
        </p:txBody>
      </p:sp>
      <p:sp>
        <p:nvSpPr>
          <p:cNvPr id="29" name="CuadroTexto 28">
            <a:extLst>
              <a:ext uri="{FF2B5EF4-FFF2-40B4-BE49-F238E27FC236}">
                <a16:creationId xmlns:a16="http://schemas.microsoft.com/office/drawing/2014/main" id="{A480423B-9888-46E1-8072-E3E9F842EA84}"/>
              </a:ext>
            </a:extLst>
          </p:cNvPr>
          <p:cNvSpPr txBox="1"/>
          <p:nvPr/>
        </p:nvSpPr>
        <p:spPr>
          <a:xfrm>
            <a:off x="1827438" y="3040487"/>
            <a:ext cx="5176856" cy="954107"/>
          </a:xfrm>
          <a:prstGeom prst="rect">
            <a:avLst/>
          </a:prstGeom>
          <a:noFill/>
        </p:spPr>
        <p:txBody>
          <a:bodyPr wrap="square">
            <a:spAutoFit/>
          </a:bodyPr>
          <a:lstStyle/>
          <a:p>
            <a:pPr algn="just"/>
            <a:r>
              <a:rPr lang="es-ES" sz="1400" dirty="0">
                <a:solidFill>
                  <a:schemeClr val="bg1">
                    <a:lumMod val="25000"/>
                  </a:schemeClr>
                </a:solidFill>
              </a:rPr>
              <a:t>La </a:t>
            </a:r>
            <a:r>
              <a:rPr lang="es-ES" sz="1400" i="1" dirty="0">
                <a:solidFill>
                  <a:schemeClr val="bg1">
                    <a:lumMod val="25000"/>
                  </a:schemeClr>
                </a:solidFill>
              </a:rPr>
              <a:t>Historias florentinas</a:t>
            </a:r>
            <a:r>
              <a:rPr lang="es-ES" sz="1400" dirty="0">
                <a:solidFill>
                  <a:schemeClr val="bg1">
                    <a:lumMod val="25000"/>
                  </a:schemeClr>
                </a:solidFill>
              </a:rPr>
              <a:t> de Maquiavelo habían sido encomendadas por Giulio Medici en el año de 1520. Cinco años después, en 1525, las presentó a su protector, para ese momento, el papa Clemente VII. </a:t>
            </a:r>
            <a:endParaRPr lang="es-VE" sz="1400" dirty="0"/>
          </a:p>
        </p:txBody>
      </p:sp>
      <p:sp>
        <p:nvSpPr>
          <p:cNvPr id="31" name="CuadroTexto 30">
            <a:extLst>
              <a:ext uri="{FF2B5EF4-FFF2-40B4-BE49-F238E27FC236}">
                <a16:creationId xmlns:a16="http://schemas.microsoft.com/office/drawing/2014/main" id="{2426BDFD-B22E-4795-B25A-E400D3448122}"/>
              </a:ext>
            </a:extLst>
          </p:cNvPr>
          <p:cNvSpPr txBox="1"/>
          <p:nvPr/>
        </p:nvSpPr>
        <p:spPr>
          <a:xfrm>
            <a:off x="553454" y="4772922"/>
            <a:ext cx="6464798" cy="1169551"/>
          </a:xfrm>
          <a:prstGeom prst="rect">
            <a:avLst/>
          </a:prstGeom>
          <a:noFill/>
        </p:spPr>
        <p:txBody>
          <a:bodyPr wrap="square">
            <a:spAutoFit/>
          </a:bodyPr>
          <a:lstStyle/>
          <a:p>
            <a:pPr algn="just"/>
            <a:r>
              <a:rPr lang="es-ES" sz="1400" dirty="0">
                <a:solidFill>
                  <a:schemeClr val="bg1">
                    <a:lumMod val="25000"/>
                  </a:schemeClr>
                </a:solidFill>
              </a:rPr>
              <a:t>Para el historiador de hoy interesan sus consideraciones alrededor de las ideas de virtud y de la fortuna, al lado de su tesis respecto a la concepción acerca de la necesidad de historia. Durante el siglo XVI Francesco </a:t>
            </a:r>
            <a:r>
              <a:rPr lang="es-ES" sz="1400" dirty="0" err="1">
                <a:solidFill>
                  <a:schemeClr val="bg1">
                    <a:lumMod val="25000"/>
                  </a:schemeClr>
                </a:solidFill>
              </a:rPr>
              <a:t>Guicciardini</a:t>
            </a:r>
            <a:r>
              <a:rPr lang="es-ES" sz="1400" dirty="0">
                <a:solidFill>
                  <a:schemeClr val="bg1">
                    <a:lumMod val="25000"/>
                  </a:schemeClr>
                </a:solidFill>
              </a:rPr>
              <a:t> (1483-1540) daría a conocer </a:t>
            </a:r>
            <a:r>
              <a:rPr lang="es-ES" sz="1400" i="1" dirty="0">
                <a:solidFill>
                  <a:schemeClr val="bg1">
                    <a:lumMod val="25000"/>
                  </a:schemeClr>
                </a:solidFill>
              </a:rPr>
              <a:t>Historia de Italia</a:t>
            </a:r>
            <a:r>
              <a:rPr lang="es-ES" sz="1400" dirty="0">
                <a:solidFill>
                  <a:schemeClr val="bg1">
                    <a:lumMod val="25000"/>
                  </a:schemeClr>
                </a:solidFill>
              </a:rPr>
              <a:t> en 1561, obra que tuvo mayor repercusión que la estructurada por Maquiavelo.</a:t>
            </a:r>
            <a:endParaRPr lang="es-VE" sz="1400" dirty="0"/>
          </a:p>
        </p:txBody>
      </p:sp>
      <p:sp>
        <p:nvSpPr>
          <p:cNvPr id="32" name="CuadroTexto 31">
            <a:extLst>
              <a:ext uri="{FF2B5EF4-FFF2-40B4-BE49-F238E27FC236}">
                <a16:creationId xmlns:a16="http://schemas.microsoft.com/office/drawing/2014/main" id="{000C293E-7C06-4801-A099-8F11912A8776}"/>
              </a:ext>
            </a:extLst>
          </p:cNvPr>
          <p:cNvSpPr txBox="1"/>
          <p:nvPr/>
        </p:nvSpPr>
        <p:spPr>
          <a:xfrm>
            <a:off x="575639" y="4014426"/>
            <a:ext cx="6452444" cy="738664"/>
          </a:xfrm>
          <a:prstGeom prst="rect">
            <a:avLst/>
          </a:prstGeom>
          <a:noFill/>
        </p:spPr>
        <p:txBody>
          <a:bodyPr wrap="square">
            <a:spAutoFit/>
          </a:bodyPr>
          <a:lstStyle/>
          <a:p>
            <a:pPr algn="just"/>
            <a:r>
              <a:rPr lang="es-ES" sz="1400" dirty="0">
                <a:solidFill>
                  <a:schemeClr val="bg1">
                    <a:lumMod val="25000"/>
                  </a:schemeClr>
                </a:solidFill>
              </a:rPr>
              <a:t>Entre una de las virtudes por las cuales se recuerda esta obra del florentino tiene que ver con su carácter crítico y estructurado por libros y no por capítulos, en el que el estilo épico y novelesco predominan. </a:t>
            </a:r>
            <a:endParaRPr lang="es-VE" sz="1400" dirty="0"/>
          </a:p>
        </p:txBody>
      </p:sp>
      <p:sp>
        <p:nvSpPr>
          <p:cNvPr id="9" name="Rectángulo 8">
            <a:extLst>
              <a:ext uri="{FF2B5EF4-FFF2-40B4-BE49-F238E27FC236}">
                <a16:creationId xmlns:a16="http://schemas.microsoft.com/office/drawing/2014/main" id="{EA6C3089-2466-414D-AB73-F26B538A4C1A}"/>
              </a:ext>
            </a:extLst>
          </p:cNvPr>
          <p:cNvSpPr/>
          <p:nvPr/>
        </p:nvSpPr>
        <p:spPr>
          <a:xfrm>
            <a:off x="0" y="1773008"/>
            <a:ext cx="1709448" cy="180961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6" name="Rectángulo 35">
            <a:extLst>
              <a:ext uri="{FF2B5EF4-FFF2-40B4-BE49-F238E27FC236}">
                <a16:creationId xmlns:a16="http://schemas.microsoft.com/office/drawing/2014/main" id="{21EEA769-79F6-4088-BB80-E0C94E71C84B}"/>
              </a:ext>
            </a:extLst>
          </p:cNvPr>
          <p:cNvSpPr/>
          <p:nvPr/>
        </p:nvSpPr>
        <p:spPr>
          <a:xfrm>
            <a:off x="575639" y="3130529"/>
            <a:ext cx="1123200" cy="444604"/>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7" name="CuadroTexto 36">
            <a:extLst>
              <a:ext uri="{FF2B5EF4-FFF2-40B4-BE49-F238E27FC236}">
                <a16:creationId xmlns:a16="http://schemas.microsoft.com/office/drawing/2014/main" id="{7A3A92A3-49CB-4305-BCFF-2166454F07E5}"/>
              </a:ext>
            </a:extLst>
          </p:cNvPr>
          <p:cNvSpPr txBox="1"/>
          <p:nvPr/>
        </p:nvSpPr>
        <p:spPr>
          <a:xfrm>
            <a:off x="417517" y="3128742"/>
            <a:ext cx="1266876" cy="430887"/>
          </a:xfrm>
          <a:prstGeom prst="rect">
            <a:avLst/>
          </a:prstGeom>
          <a:noFill/>
        </p:spPr>
        <p:txBody>
          <a:bodyPr wrap="square">
            <a:spAutoFit/>
          </a:bodyPr>
          <a:lstStyle/>
          <a:p>
            <a:pPr algn="r"/>
            <a:r>
              <a:rPr lang="es-ES" sz="1100" dirty="0"/>
              <a:t>Nicolás Maquiavelo</a:t>
            </a:r>
            <a:endParaRPr lang="es-VE" sz="1100" dirty="0"/>
          </a:p>
        </p:txBody>
      </p:sp>
      <p:pic>
        <p:nvPicPr>
          <p:cNvPr id="12" name="Imagen 11">
            <a:extLst>
              <a:ext uri="{FF2B5EF4-FFF2-40B4-BE49-F238E27FC236}">
                <a16:creationId xmlns:a16="http://schemas.microsoft.com/office/drawing/2014/main" id="{FBD7747E-F9C9-4017-BA69-71D33E8F75C5}"/>
              </a:ext>
            </a:extLst>
          </p:cNvPr>
          <p:cNvPicPr>
            <a:picLocks noChangeAspect="1"/>
          </p:cNvPicPr>
          <p:nvPr/>
        </p:nvPicPr>
        <p:blipFill rotWithShape="1">
          <a:blip r:embed="rId6">
            <a:extLst>
              <a:ext uri="{28A0092B-C50C-407E-A947-70E740481C1C}">
                <a14:useLocalDpi xmlns:a14="http://schemas.microsoft.com/office/drawing/2010/main" val="0"/>
              </a:ext>
            </a:extLst>
          </a:blip>
          <a:srcRect l="1209" t="1609" r="-1209" b="15224"/>
          <a:stretch/>
        </p:blipFill>
        <p:spPr>
          <a:xfrm>
            <a:off x="5794135" y="6136972"/>
            <a:ext cx="1796400" cy="1796400"/>
          </a:xfrm>
          <a:prstGeom prst="rect">
            <a:avLst/>
          </a:prstGeom>
        </p:spPr>
      </p:pic>
      <p:sp>
        <p:nvSpPr>
          <p:cNvPr id="41" name="CuadroTexto 40">
            <a:extLst>
              <a:ext uri="{FF2B5EF4-FFF2-40B4-BE49-F238E27FC236}">
                <a16:creationId xmlns:a16="http://schemas.microsoft.com/office/drawing/2014/main" id="{912D276B-0549-4AA2-BF6D-825709FA41A6}"/>
              </a:ext>
            </a:extLst>
          </p:cNvPr>
          <p:cNvSpPr txBox="1"/>
          <p:nvPr/>
        </p:nvSpPr>
        <p:spPr>
          <a:xfrm>
            <a:off x="545911" y="8228905"/>
            <a:ext cx="6449794" cy="1384995"/>
          </a:xfrm>
          <a:prstGeom prst="rect">
            <a:avLst/>
          </a:prstGeom>
          <a:noFill/>
        </p:spPr>
        <p:txBody>
          <a:bodyPr wrap="square">
            <a:spAutoFit/>
          </a:bodyPr>
          <a:lstStyle/>
          <a:p>
            <a:pPr algn="just"/>
            <a:r>
              <a:rPr lang="es-ES" sz="1400" dirty="0">
                <a:solidFill>
                  <a:schemeClr val="bg1">
                    <a:lumMod val="25000"/>
                  </a:schemeClr>
                </a:solidFill>
              </a:rPr>
              <a:t>El motivo principal de sus viajes fue para estudiar las epigrafías romanas, además de la búsqueda de documentos. En sus estudios utilizó el uso de monedas o numismática como fuente de información. El propósito fundamental de sus estudios tuvo como objeto mostrar el contenido de las </a:t>
            </a:r>
            <a:r>
              <a:rPr lang="es-ES" sz="1400" i="1" dirty="0">
                <a:solidFill>
                  <a:schemeClr val="bg1">
                    <a:lumMod val="25000"/>
                  </a:schemeClr>
                </a:solidFill>
              </a:rPr>
              <a:t>falsas decretales</a:t>
            </a:r>
            <a:r>
              <a:rPr lang="es-ES" sz="1400" dirty="0">
                <a:solidFill>
                  <a:schemeClr val="bg1">
                    <a:lumMod val="25000"/>
                  </a:schemeClr>
                </a:solidFill>
              </a:rPr>
              <a:t> que formaron parte del arte medieval y justificada como acto de piedad y patriotismo de los poderes constituidos. </a:t>
            </a:r>
            <a:endParaRPr lang="es-VE" sz="1400" dirty="0"/>
          </a:p>
        </p:txBody>
      </p:sp>
      <p:sp>
        <p:nvSpPr>
          <p:cNvPr id="43" name="Rectángulo 42">
            <a:extLst>
              <a:ext uri="{FF2B5EF4-FFF2-40B4-BE49-F238E27FC236}">
                <a16:creationId xmlns:a16="http://schemas.microsoft.com/office/drawing/2014/main" id="{1FFFFE73-1FC2-4865-B292-96FC3FED39F6}"/>
              </a:ext>
            </a:extLst>
          </p:cNvPr>
          <p:cNvSpPr/>
          <p:nvPr/>
        </p:nvSpPr>
        <p:spPr>
          <a:xfrm>
            <a:off x="5794134" y="6116408"/>
            <a:ext cx="1796399" cy="181696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5" name="Rectángulo 54">
            <a:extLst>
              <a:ext uri="{FF2B5EF4-FFF2-40B4-BE49-F238E27FC236}">
                <a16:creationId xmlns:a16="http://schemas.microsoft.com/office/drawing/2014/main" id="{2F381F52-6677-4D1F-9F0F-B1F1C32E5344}"/>
              </a:ext>
            </a:extLst>
          </p:cNvPr>
          <p:cNvSpPr/>
          <p:nvPr/>
        </p:nvSpPr>
        <p:spPr>
          <a:xfrm>
            <a:off x="5806546" y="7498566"/>
            <a:ext cx="1123200" cy="444604"/>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4" name="CuadroTexto 53">
            <a:extLst>
              <a:ext uri="{FF2B5EF4-FFF2-40B4-BE49-F238E27FC236}">
                <a16:creationId xmlns:a16="http://schemas.microsoft.com/office/drawing/2014/main" id="{C17C62BA-0B03-46BF-B84C-3D0A494B1F09}"/>
              </a:ext>
            </a:extLst>
          </p:cNvPr>
          <p:cNvSpPr txBox="1"/>
          <p:nvPr/>
        </p:nvSpPr>
        <p:spPr>
          <a:xfrm>
            <a:off x="5806544" y="7490164"/>
            <a:ext cx="1266876" cy="430887"/>
          </a:xfrm>
          <a:prstGeom prst="rect">
            <a:avLst/>
          </a:prstGeom>
          <a:noFill/>
        </p:spPr>
        <p:txBody>
          <a:bodyPr wrap="square">
            <a:spAutoFit/>
          </a:bodyPr>
          <a:lstStyle/>
          <a:p>
            <a:r>
              <a:rPr lang="es-ES" sz="1100" dirty="0"/>
              <a:t>Francesco Petrarca</a:t>
            </a:r>
            <a:endParaRPr lang="es-VE" sz="1100" dirty="0"/>
          </a:p>
        </p:txBody>
      </p:sp>
      <p:sp>
        <p:nvSpPr>
          <p:cNvPr id="15" name="Rectángulo 14">
            <a:extLst>
              <a:ext uri="{FF2B5EF4-FFF2-40B4-BE49-F238E27FC236}">
                <a16:creationId xmlns:a16="http://schemas.microsoft.com/office/drawing/2014/main" id="{208175A3-5001-47A6-BF31-5E61625353F5}"/>
              </a:ext>
            </a:extLst>
          </p:cNvPr>
          <p:cNvSpPr/>
          <p:nvPr/>
        </p:nvSpPr>
        <p:spPr>
          <a:xfrm>
            <a:off x="0" y="1660808"/>
            <a:ext cx="1263461" cy="36000"/>
          </a:xfrm>
          <a:prstGeom prst="rect">
            <a:avLst/>
          </a:prstGeom>
          <a:solidFill>
            <a:srgbClr val="FCCD50"/>
          </a:solidFill>
          <a:ln>
            <a:solidFill>
              <a:srgbClr val="FCC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6" name="Rectángulo 55">
            <a:extLst>
              <a:ext uri="{FF2B5EF4-FFF2-40B4-BE49-F238E27FC236}">
                <a16:creationId xmlns:a16="http://schemas.microsoft.com/office/drawing/2014/main" id="{B16355BA-0782-4E35-BC73-B0A5BAFE600C}"/>
              </a:ext>
            </a:extLst>
          </p:cNvPr>
          <p:cNvSpPr/>
          <p:nvPr/>
        </p:nvSpPr>
        <p:spPr>
          <a:xfrm>
            <a:off x="6290859" y="6003467"/>
            <a:ext cx="1263461" cy="36000"/>
          </a:xfrm>
          <a:prstGeom prst="rect">
            <a:avLst/>
          </a:prstGeom>
          <a:solidFill>
            <a:srgbClr val="FCCD50"/>
          </a:solidFill>
          <a:ln>
            <a:solidFill>
              <a:srgbClr val="FCC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312335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94156BB4-F6B0-405A-BAF3-238B3BAF2807}"/>
              </a:ext>
            </a:extLst>
          </p:cNvPr>
          <p:cNvSpPr>
            <a:spLocks noGrp="1"/>
          </p:cNvSpPr>
          <p:nvPr>
            <p:ph type="subTitle" idx="1"/>
          </p:nvPr>
        </p:nvSpPr>
        <p:spPr/>
        <p:txBody>
          <a:bodyPr/>
          <a:lstStyle/>
          <a:p>
            <a:r>
              <a:rPr lang="es-VE" dirty="0"/>
              <a:t>04</a:t>
            </a:r>
          </a:p>
        </p:txBody>
      </p:sp>
      <p:pic>
        <p:nvPicPr>
          <p:cNvPr id="36" name="Imagen 35">
            <a:extLst>
              <a:ext uri="{FF2B5EF4-FFF2-40B4-BE49-F238E27FC236}">
                <a16:creationId xmlns:a16="http://schemas.microsoft.com/office/drawing/2014/main" id="{2573B6FC-62B5-4FF0-B41C-BFC30567CC82}"/>
              </a:ext>
            </a:extLst>
          </p:cNvPr>
          <p:cNvPicPr>
            <a:picLocks noChangeAspect="1"/>
          </p:cNvPicPr>
          <p:nvPr/>
        </p:nvPicPr>
        <p:blipFill>
          <a:blip r:embed="rId2" cstate="print"/>
          <a:stretch>
            <a:fillRect/>
          </a:stretch>
        </p:blipFill>
        <p:spPr>
          <a:xfrm>
            <a:off x="7969250" y="-27998"/>
            <a:ext cx="7410450" cy="1123950"/>
          </a:xfrm>
          <a:prstGeom prst="rect">
            <a:avLst/>
          </a:prstGeom>
          <a:solidFill>
            <a:srgbClr val="F5DF4D"/>
          </a:solidFill>
        </p:spPr>
      </p:pic>
      <p:sp>
        <p:nvSpPr>
          <p:cNvPr id="11" name="CuadroTexto 10">
            <a:extLst>
              <a:ext uri="{FF2B5EF4-FFF2-40B4-BE49-F238E27FC236}">
                <a16:creationId xmlns:a16="http://schemas.microsoft.com/office/drawing/2014/main" id="{B6B21571-AF42-4C36-8B08-A655CA50691F}"/>
              </a:ext>
            </a:extLst>
          </p:cNvPr>
          <p:cNvSpPr txBox="1"/>
          <p:nvPr/>
        </p:nvSpPr>
        <p:spPr>
          <a:xfrm>
            <a:off x="577850" y="1917700"/>
            <a:ext cx="6409156" cy="1169551"/>
          </a:xfrm>
          <a:prstGeom prst="rect">
            <a:avLst/>
          </a:prstGeom>
          <a:noFill/>
        </p:spPr>
        <p:txBody>
          <a:bodyPr wrap="square">
            <a:spAutoFit/>
          </a:bodyPr>
          <a:lstStyle/>
          <a:p>
            <a:pPr algn="just"/>
            <a:r>
              <a:rPr lang="es-ES" sz="1400" dirty="0">
                <a:solidFill>
                  <a:schemeClr val="bg1">
                    <a:lumMod val="25000"/>
                  </a:schemeClr>
                </a:solidFill>
              </a:rPr>
              <a:t>En todo caso, a las </a:t>
            </a:r>
            <a:r>
              <a:rPr lang="es-ES" sz="1400" b="1" dirty="0">
                <a:solidFill>
                  <a:srgbClr val="00A0B0"/>
                </a:solidFill>
              </a:rPr>
              <a:t>falsas decretales</a:t>
            </a:r>
            <a:r>
              <a:rPr lang="es-ES" sz="1400" dirty="0">
                <a:solidFill>
                  <a:schemeClr val="bg1">
                    <a:lumMod val="25000"/>
                  </a:schemeClr>
                </a:solidFill>
              </a:rPr>
              <a:t>, se las recuerda por su papel como legitimadoras de jurisdicciones ya fuesen seculares o eclesiásticas. De este modo, es dable determinar una conciencia histórica, basada en la crítica documental, al denunciar falsedades respecto a propiedades y derechos hereditarios. </a:t>
            </a:r>
            <a:endParaRPr lang="es-VE" sz="1400" dirty="0"/>
          </a:p>
        </p:txBody>
      </p:sp>
      <p:sp>
        <p:nvSpPr>
          <p:cNvPr id="37" name="CuadroTexto 36">
            <a:extLst>
              <a:ext uri="{FF2B5EF4-FFF2-40B4-BE49-F238E27FC236}">
                <a16:creationId xmlns:a16="http://schemas.microsoft.com/office/drawing/2014/main" id="{3043EFAF-651B-4428-9BCE-73533E00DDF9}"/>
              </a:ext>
            </a:extLst>
          </p:cNvPr>
          <p:cNvSpPr txBox="1"/>
          <p:nvPr/>
        </p:nvSpPr>
        <p:spPr>
          <a:xfrm>
            <a:off x="577850" y="3102360"/>
            <a:ext cx="3581400" cy="1384995"/>
          </a:xfrm>
          <a:prstGeom prst="rect">
            <a:avLst/>
          </a:prstGeom>
          <a:noFill/>
        </p:spPr>
        <p:txBody>
          <a:bodyPr wrap="square">
            <a:spAutoFit/>
          </a:bodyPr>
          <a:lstStyle/>
          <a:p>
            <a:pPr algn="just"/>
            <a:r>
              <a:rPr lang="es-ES" sz="1400" dirty="0">
                <a:solidFill>
                  <a:schemeClr val="bg1">
                    <a:lumMod val="25000"/>
                  </a:schemeClr>
                </a:solidFill>
              </a:rPr>
              <a:t>Para el año de 1460 es factible conseguir relatos en el que la inspiración divina se dejó a un lado al dársele preeminencia a las acciones humanas, tal cual fue el caso de Nicolás de Cusa (1401-1464) en: </a:t>
            </a:r>
            <a:r>
              <a:rPr lang="es-ES" sz="1400" i="1" dirty="0">
                <a:solidFill>
                  <a:schemeClr val="bg1">
                    <a:lumMod val="25000"/>
                  </a:schemeClr>
                </a:solidFill>
              </a:rPr>
              <a:t>El tamiz del Corán</a:t>
            </a:r>
            <a:r>
              <a:rPr lang="es-ES" sz="1400" dirty="0">
                <a:solidFill>
                  <a:schemeClr val="bg1">
                    <a:lumMod val="25000"/>
                  </a:schemeClr>
                </a:solidFill>
              </a:rPr>
              <a:t>.</a:t>
            </a:r>
            <a:endParaRPr lang="es-VE" sz="1400" dirty="0"/>
          </a:p>
        </p:txBody>
      </p:sp>
      <p:pic>
        <p:nvPicPr>
          <p:cNvPr id="6" name="Imagen 5">
            <a:extLst>
              <a:ext uri="{FF2B5EF4-FFF2-40B4-BE49-F238E27FC236}">
                <a16:creationId xmlns:a16="http://schemas.microsoft.com/office/drawing/2014/main" id="{E0E5D581-D976-4835-9A25-A97EAD1D0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8" y="4737100"/>
            <a:ext cx="4997450" cy="2623662"/>
          </a:xfrm>
          <a:prstGeom prst="rect">
            <a:avLst/>
          </a:prstGeom>
        </p:spPr>
      </p:pic>
      <p:pic>
        <p:nvPicPr>
          <p:cNvPr id="12" name="Imagen 11">
            <a:extLst>
              <a:ext uri="{FF2B5EF4-FFF2-40B4-BE49-F238E27FC236}">
                <a16:creationId xmlns:a16="http://schemas.microsoft.com/office/drawing/2014/main" id="{CB403CF1-F47B-4BD6-9DE3-6AF9CA651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800" y="3003292"/>
            <a:ext cx="3314700" cy="5089236"/>
          </a:xfrm>
          <a:prstGeom prst="rect">
            <a:avLst/>
          </a:prstGeom>
        </p:spPr>
      </p:pic>
      <p:sp>
        <p:nvSpPr>
          <p:cNvPr id="13" name="Rectángulo 12">
            <a:extLst>
              <a:ext uri="{FF2B5EF4-FFF2-40B4-BE49-F238E27FC236}">
                <a16:creationId xmlns:a16="http://schemas.microsoft.com/office/drawing/2014/main" id="{4E446116-0A78-4E21-98F7-38594F2914F6}"/>
              </a:ext>
            </a:extLst>
          </p:cNvPr>
          <p:cNvSpPr/>
          <p:nvPr/>
        </p:nvSpPr>
        <p:spPr>
          <a:xfrm>
            <a:off x="0" y="7480300"/>
            <a:ext cx="4241800" cy="76200"/>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194976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9A9C497D-6122-4E25-A204-DE305424FD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580"/>
          <a:stretch/>
        </p:blipFill>
        <p:spPr>
          <a:xfrm>
            <a:off x="4495370" y="7605404"/>
            <a:ext cx="3092450" cy="1804236"/>
          </a:xfrm>
          <a:prstGeom prst="rect">
            <a:avLst/>
          </a:prstGeom>
        </p:spPr>
      </p:pic>
      <p:sp>
        <p:nvSpPr>
          <p:cNvPr id="19" name="Rectángulo 18">
            <a:extLst>
              <a:ext uri="{FF2B5EF4-FFF2-40B4-BE49-F238E27FC236}">
                <a16:creationId xmlns:a16="http://schemas.microsoft.com/office/drawing/2014/main" id="{3434443D-BB9E-4FE1-AC7C-1A4669213E2E}"/>
              </a:ext>
            </a:extLst>
          </p:cNvPr>
          <p:cNvSpPr/>
          <p:nvPr/>
        </p:nvSpPr>
        <p:spPr>
          <a:xfrm>
            <a:off x="4495370" y="7605405"/>
            <a:ext cx="3097094" cy="1804236"/>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8" name="Picture 8"/>
          <p:cNvPicPr>
            <a:picLocks noChangeAspect="1"/>
          </p:cNvPicPr>
          <p:nvPr/>
        </p:nvPicPr>
        <p:blipFill>
          <a:blip r:embed="rId4"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t="995" b="995"/>
          <a:stretch>
            <a:fillRect/>
          </a:stretch>
        </p:blipFill>
        <p:spPr>
          <a:xfrm>
            <a:off x="334845" y="449279"/>
            <a:ext cx="409777" cy="401621"/>
          </a:xfrm>
          <a:prstGeom prst="rect">
            <a:avLst/>
          </a:prstGeom>
        </p:spPr>
      </p:pic>
      <p:sp>
        <p:nvSpPr>
          <p:cNvPr id="16" name="TextBox 16"/>
          <p:cNvSpPr txBox="1"/>
          <p:nvPr/>
        </p:nvSpPr>
        <p:spPr>
          <a:xfrm>
            <a:off x="403171" y="547283"/>
            <a:ext cx="294084" cy="230832"/>
          </a:xfrm>
          <a:prstGeom prst="rect">
            <a:avLst/>
          </a:prstGeom>
        </p:spPr>
        <p:txBody>
          <a:bodyPr wrap="square" lIns="0" tIns="0" rIns="0" bIns="0" rtlCol="0" anchor="t">
            <a:spAutoFit/>
          </a:bodyPr>
          <a:lstStyle/>
          <a:p>
            <a:pPr algn="just">
              <a:lnSpc>
                <a:spcPts val="1802"/>
              </a:lnSpc>
            </a:pPr>
            <a:r>
              <a:rPr lang="en-US" dirty="0">
                <a:solidFill>
                  <a:srgbClr val="373636"/>
                </a:solidFill>
                <a:latin typeface="Fredoka One" panose="02000000000000000000" pitchFamily="2" charset="0"/>
              </a:rPr>
              <a:t>04</a:t>
            </a:r>
          </a:p>
        </p:txBody>
      </p:sp>
      <p:sp>
        <p:nvSpPr>
          <p:cNvPr id="34" name="Título 33">
            <a:extLst>
              <a:ext uri="{FF2B5EF4-FFF2-40B4-BE49-F238E27FC236}">
                <a16:creationId xmlns:a16="http://schemas.microsoft.com/office/drawing/2014/main" id="{03C60EA1-A2B0-4A23-801F-3A89E2BFC6DB}"/>
              </a:ext>
            </a:extLst>
          </p:cNvPr>
          <p:cNvSpPr>
            <a:spLocks noGrp="1"/>
          </p:cNvSpPr>
          <p:nvPr>
            <p:ph type="ctrTitle"/>
          </p:nvPr>
        </p:nvSpPr>
        <p:spPr>
          <a:xfrm>
            <a:off x="792628" y="507636"/>
            <a:ext cx="6165702" cy="378904"/>
          </a:xfrm>
        </p:spPr>
        <p:txBody>
          <a:bodyPr/>
          <a:lstStyle/>
          <a:p>
            <a:r>
              <a:rPr lang="es-MX" dirty="0"/>
              <a:t>El desarrollo de la crítica documental</a:t>
            </a:r>
            <a:endParaRPr lang="es-VE" dirty="0"/>
          </a:p>
        </p:txBody>
      </p:sp>
      <p:sp>
        <p:nvSpPr>
          <p:cNvPr id="35" name="Subtítulo 34">
            <a:extLst>
              <a:ext uri="{FF2B5EF4-FFF2-40B4-BE49-F238E27FC236}">
                <a16:creationId xmlns:a16="http://schemas.microsoft.com/office/drawing/2014/main" id="{110C31F9-50F4-4A40-A980-E6AC07D9D101}"/>
              </a:ext>
            </a:extLst>
          </p:cNvPr>
          <p:cNvSpPr>
            <a:spLocks noGrp="1"/>
          </p:cNvSpPr>
          <p:nvPr>
            <p:ph type="subTitle" idx="1"/>
          </p:nvPr>
        </p:nvSpPr>
        <p:spPr/>
        <p:txBody>
          <a:bodyPr/>
          <a:lstStyle/>
          <a:p>
            <a:r>
              <a:rPr lang="es-MX" dirty="0"/>
              <a:t>05</a:t>
            </a:r>
            <a:endParaRPr lang="es-VE" dirty="0"/>
          </a:p>
        </p:txBody>
      </p:sp>
      <p:sp>
        <p:nvSpPr>
          <p:cNvPr id="21" name="CuadroTexto 20">
            <a:extLst>
              <a:ext uri="{FF2B5EF4-FFF2-40B4-BE49-F238E27FC236}">
                <a16:creationId xmlns:a16="http://schemas.microsoft.com/office/drawing/2014/main" id="{A682C951-E25F-4BDA-B68D-E50F80568CBE}"/>
              </a:ext>
            </a:extLst>
          </p:cNvPr>
          <p:cNvSpPr txBox="1"/>
          <p:nvPr/>
        </p:nvSpPr>
        <p:spPr>
          <a:xfrm>
            <a:off x="1995037" y="1231900"/>
            <a:ext cx="5000667" cy="2462213"/>
          </a:xfrm>
          <a:prstGeom prst="rect">
            <a:avLst/>
          </a:prstGeom>
          <a:noFill/>
        </p:spPr>
        <p:txBody>
          <a:bodyPr wrap="square">
            <a:spAutoFit/>
          </a:bodyPr>
          <a:lstStyle/>
          <a:p>
            <a:pPr algn="just"/>
            <a:r>
              <a:rPr lang="es-ES" sz="1400" dirty="0">
                <a:solidFill>
                  <a:schemeClr val="bg1">
                    <a:lumMod val="25000"/>
                  </a:schemeClr>
                </a:solidFill>
              </a:rPr>
              <a:t>En cuanto al uso de documentos para verificar hechos, situaciones, propiedades, jurisdicciones o herencias, tenemos el caso emblemático de </a:t>
            </a:r>
            <a:r>
              <a:rPr lang="es-ES" sz="1400" b="1" dirty="0">
                <a:solidFill>
                  <a:srgbClr val="00A0B0"/>
                </a:solidFill>
              </a:rPr>
              <a:t>Lorenzo Valla</a:t>
            </a:r>
            <a:r>
              <a:rPr lang="es-ES" sz="1400" dirty="0">
                <a:solidFill>
                  <a:schemeClr val="bg1">
                    <a:lumMod val="25000"/>
                  </a:schemeClr>
                </a:solidFill>
              </a:rPr>
              <a:t> (1407-1457), suerte de </a:t>
            </a:r>
            <a:r>
              <a:rPr lang="es-ES" sz="1400" i="1" dirty="0">
                <a:solidFill>
                  <a:schemeClr val="bg1">
                    <a:lumMod val="25000"/>
                  </a:schemeClr>
                </a:solidFill>
              </a:rPr>
              <a:t>enfant terrible</a:t>
            </a:r>
            <a:r>
              <a:rPr lang="es-ES" sz="1400" dirty="0">
                <a:solidFill>
                  <a:schemeClr val="bg1">
                    <a:lumMod val="25000"/>
                  </a:schemeClr>
                </a:solidFill>
              </a:rPr>
              <a:t> frente a las verdades reveladas. Era hijo de un jurista. Defensor de las ideas de Epicuro y contrario al estoicismo, perteneció a la corte de Alfonso de Aragón como historiador. Se le recuerda por haber demostrado que la llamada donación de Constantino El Grande, en la que éste habría cedido al papa Silvestre I y sus sucesores el poder temporal sobre Roma, era espuria. </a:t>
            </a:r>
            <a:endParaRPr lang="es-VE" sz="1400" dirty="0">
              <a:solidFill>
                <a:schemeClr val="bg1">
                  <a:lumMod val="25000"/>
                </a:schemeClr>
              </a:solidFill>
            </a:endParaRPr>
          </a:p>
        </p:txBody>
      </p:sp>
      <p:grpSp>
        <p:nvGrpSpPr>
          <p:cNvPr id="20" name="Grupo 19">
            <a:extLst>
              <a:ext uri="{FF2B5EF4-FFF2-40B4-BE49-F238E27FC236}">
                <a16:creationId xmlns:a16="http://schemas.microsoft.com/office/drawing/2014/main" id="{670B54C9-2FD4-4D19-822E-B70ED858C16D}"/>
              </a:ext>
            </a:extLst>
          </p:cNvPr>
          <p:cNvGrpSpPr/>
          <p:nvPr/>
        </p:nvGrpSpPr>
        <p:grpSpPr>
          <a:xfrm>
            <a:off x="-512903" y="6471864"/>
            <a:ext cx="216024" cy="172820"/>
            <a:chOff x="-512903" y="6471864"/>
            <a:chExt cx="216024" cy="172820"/>
          </a:xfrm>
        </p:grpSpPr>
        <p:sp>
          <p:nvSpPr>
            <p:cNvPr id="24" name="Elipse 23">
              <a:extLst>
                <a:ext uri="{FF2B5EF4-FFF2-40B4-BE49-F238E27FC236}">
                  <a16:creationId xmlns:a16="http://schemas.microsoft.com/office/drawing/2014/main" id="{EE4B04C3-AF81-4BB2-AF51-F951C842DDFB}"/>
                </a:ext>
              </a:extLst>
            </p:cNvPr>
            <p:cNvSpPr/>
            <p:nvPr/>
          </p:nvSpPr>
          <p:spPr>
            <a:xfrm>
              <a:off x="-469698" y="6471864"/>
              <a:ext cx="172819" cy="172820"/>
            </a:xfrm>
            <a:prstGeom prst="ellipse">
              <a:avLst/>
            </a:prstGeom>
            <a:solidFill>
              <a:srgbClr val="3F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ipse 24">
              <a:extLst>
                <a:ext uri="{FF2B5EF4-FFF2-40B4-BE49-F238E27FC236}">
                  <a16:creationId xmlns:a16="http://schemas.microsoft.com/office/drawing/2014/main" id="{61BE0CB0-B176-405A-8ED4-F44442C73BBC}"/>
                </a:ext>
              </a:extLst>
            </p:cNvPr>
            <p:cNvSpPr/>
            <p:nvPr/>
          </p:nvSpPr>
          <p:spPr>
            <a:xfrm>
              <a:off x="-512903" y="6471864"/>
              <a:ext cx="172819" cy="172820"/>
            </a:xfrm>
            <a:prstGeom prst="ellipse">
              <a:avLst/>
            </a:prstGeom>
            <a:noFill/>
            <a:ln>
              <a:solidFill>
                <a:srgbClr val="8887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Imagen 2">
            <a:extLst>
              <a:ext uri="{FF2B5EF4-FFF2-40B4-BE49-F238E27FC236}">
                <a16:creationId xmlns:a16="http://schemas.microsoft.com/office/drawing/2014/main" id="{8565FDF8-35D8-4C5E-AC51-707378AC3593}"/>
              </a:ext>
            </a:extLst>
          </p:cNvPr>
          <p:cNvPicPr>
            <a:picLocks noChangeAspect="1"/>
          </p:cNvPicPr>
          <p:nvPr/>
        </p:nvPicPr>
        <p:blipFill rotWithShape="1">
          <a:blip r:embed="rId6">
            <a:extLst>
              <a:ext uri="{28A0092B-C50C-407E-A947-70E740481C1C}">
                <a14:useLocalDpi xmlns:a14="http://schemas.microsoft.com/office/drawing/2010/main" val="0"/>
              </a:ext>
            </a:extLst>
          </a:blip>
          <a:srcRect t="5414" b="5414"/>
          <a:stretch/>
        </p:blipFill>
        <p:spPr>
          <a:xfrm>
            <a:off x="0" y="1441223"/>
            <a:ext cx="1795081" cy="1795081"/>
          </a:xfrm>
          <a:prstGeom prst="rect">
            <a:avLst/>
          </a:prstGeom>
        </p:spPr>
      </p:pic>
      <p:sp>
        <p:nvSpPr>
          <p:cNvPr id="28" name="CuadroTexto 27">
            <a:extLst>
              <a:ext uri="{FF2B5EF4-FFF2-40B4-BE49-F238E27FC236}">
                <a16:creationId xmlns:a16="http://schemas.microsoft.com/office/drawing/2014/main" id="{32C65C7F-3C8C-4861-B96B-F534FC0E6730}"/>
              </a:ext>
            </a:extLst>
          </p:cNvPr>
          <p:cNvSpPr txBox="1"/>
          <p:nvPr/>
        </p:nvSpPr>
        <p:spPr>
          <a:xfrm>
            <a:off x="575676" y="3717916"/>
            <a:ext cx="6420028" cy="1600438"/>
          </a:xfrm>
          <a:prstGeom prst="rect">
            <a:avLst/>
          </a:prstGeom>
          <a:noFill/>
        </p:spPr>
        <p:txBody>
          <a:bodyPr wrap="square">
            <a:spAutoFit/>
          </a:bodyPr>
          <a:lstStyle/>
          <a:p>
            <a:pPr algn="just"/>
            <a:r>
              <a:rPr lang="es-ES" sz="1400" dirty="0">
                <a:solidFill>
                  <a:schemeClr val="bg1">
                    <a:lumMod val="25000"/>
                  </a:schemeClr>
                </a:solidFill>
              </a:rPr>
              <a:t>Gracias a sus estudios acerca de la gramática latina pudo determinar, con el estudio del uso histórico de algunas palabras, la falsedad de derechos hereditarios testados o donados. Fue la base de su </a:t>
            </a:r>
            <a:r>
              <a:rPr lang="es-ES" sz="1400" i="1" dirty="0">
                <a:solidFill>
                  <a:schemeClr val="bg1">
                    <a:lumMod val="25000"/>
                  </a:schemeClr>
                </a:solidFill>
              </a:rPr>
              <a:t>Tratado sobre donación</a:t>
            </a:r>
            <a:r>
              <a:rPr lang="es-ES" sz="1400" dirty="0">
                <a:solidFill>
                  <a:schemeClr val="bg1">
                    <a:lumMod val="25000"/>
                  </a:schemeClr>
                </a:solidFill>
              </a:rPr>
              <a:t> (1440), el que sería impreso en 1517 y de gran impacto entre los lectores del momento. De igual modo, estableció que Cicerón no era el autor del manual de retórica que se le adjudicaba. Hizo lo propio con </a:t>
            </a:r>
            <a:r>
              <a:rPr lang="es-ES" sz="1400" i="1" dirty="0">
                <a:solidFill>
                  <a:schemeClr val="bg1">
                    <a:lumMod val="25000"/>
                  </a:schemeClr>
                </a:solidFill>
              </a:rPr>
              <a:t>El credo de los apóstoles</a:t>
            </a:r>
            <a:r>
              <a:rPr lang="es-ES" sz="1400" dirty="0">
                <a:solidFill>
                  <a:schemeClr val="bg1">
                    <a:lumMod val="25000"/>
                  </a:schemeClr>
                </a:solidFill>
              </a:rPr>
              <a:t> al desmentir que había sido escrito por los doce apóstoles. </a:t>
            </a:r>
            <a:endParaRPr lang="es-VE" sz="1400" dirty="0"/>
          </a:p>
        </p:txBody>
      </p:sp>
      <p:sp>
        <p:nvSpPr>
          <p:cNvPr id="30" name="CuadroTexto 29">
            <a:extLst>
              <a:ext uri="{FF2B5EF4-FFF2-40B4-BE49-F238E27FC236}">
                <a16:creationId xmlns:a16="http://schemas.microsoft.com/office/drawing/2014/main" id="{9D0D7705-1AAB-403E-8A3F-87B0B1BD9D57}"/>
              </a:ext>
            </a:extLst>
          </p:cNvPr>
          <p:cNvSpPr txBox="1"/>
          <p:nvPr/>
        </p:nvSpPr>
        <p:spPr>
          <a:xfrm>
            <a:off x="575676" y="5342157"/>
            <a:ext cx="6437182" cy="1384995"/>
          </a:xfrm>
          <a:prstGeom prst="rect">
            <a:avLst/>
          </a:prstGeom>
          <a:noFill/>
        </p:spPr>
        <p:txBody>
          <a:bodyPr wrap="square">
            <a:spAutoFit/>
          </a:bodyPr>
          <a:lstStyle/>
          <a:p>
            <a:pPr algn="just"/>
            <a:r>
              <a:rPr lang="es-ES" sz="1400" dirty="0">
                <a:solidFill>
                  <a:schemeClr val="bg1">
                    <a:lumMod val="25000"/>
                  </a:schemeClr>
                </a:solidFill>
              </a:rPr>
              <a:t>Cuando intentó reinterpretar a Aristóteles debió buscar protección de uno de sus mecenas, Nicolás V, del que fue secretario. Sus traducciones de Tucídides y Heródoto son legendarias. Poco antes de su fallecimiento, en 1457, dio a conocer un escrito en que estableció el estilo corrupto de Santo Tomás al abogar por la patrística. En sus </a:t>
            </a:r>
            <a:r>
              <a:rPr lang="es-ES" sz="1400" i="1" dirty="0">
                <a:solidFill>
                  <a:schemeClr val="bg1">
                    <a:lumMod val="25000"/>
                  </a:schemeClr>
                </a:solidFill>
              </a:rPr>
              <a:t>Notas sobre el Nuevo Testamento </a:t>
            </a:r>
            <a:r>
              <a:rPr lang="es-ES" sz="1400" dirty="0">
                <a:solidFill>
                  <a:schemeClr val="bg1">
                    <a:lumMod val="25000"/>
                  </a:schemeClr>
                </a:solidFill>
              </a:rPr>
              <a:t>llevó a cabo una crítica contra San Jerónimo. </a:t>
            </a:r>
            <a:endParaRPr lang="es-VE" sz="1400" dirty="0"/>
          </a:p>
        </p:txBody>
      </p:sp>
      <p:sp>
        <p:nvSpPr>
          <p:cNvPr id="33" name="Rectángulo 32">
            <a:extLst>
              <a:ext uri="{FF2B5EF4-FFF2-40B4-BE49-F238E27FC236}">
                <a16:creationId xmlns:a16="http://schemas.microsoft.com/office/drawing/2014/main" id="{6C5DE27B-136B-4CC6-9752-A8CA393F2DC6}"/>
              </a:ext>
            </a:extLst>
          </p:cNvPr>
          <p:cNvSpPr/>
          <p:nvPr/>
        </p:nvSpPr>
        <p:spPr>
          <a:xfrm>
            <a:off x="685067" y="2849185"/>
            <a:ext cx="1123200" cy="378904"/>
          </a:xfrm>
          <a:prstGeom prst="rect">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8" name="CuadroTexto 37">
            <a:extLst>
              <a:ext uri="{FF2B5EF4-FFF2-40B4-BE49-F238E27FC236}">
                <a16:creationId xmlns:a16="http://schemas.microsoft.com/office/drawing/2014/main" id="{ADECDB31-B609-409A-967D-736E8960C9A4}"/>
              </a:ext>
            </a:extLst>
          </p:cNvPr>
          <p:cNvSpPr txBox="1"/>
          <p:nvPr/>
        </p:nvSpPr>
        <p:spPr>
          <a:xfrm>
            <a:off x="527743" y="2919586"/>
            <a:ext cx="1266876" cy="261610"/>
          </a:xfrm>
          <a:prstGeom prst="rect">
            <a:avLst/>
          </a:prstGeom>
          <a:noFill/>
        </p:spPr>
        <p:txBody>
          <a:bodyPr wrap="square">
            <a:spAutoFit/>
          </a:bodyPr>
          <a:lstStyle/>
          <a:p>
            <a:pPr algn="r"/>
            <a:r>
              <a:rPr lang="es-ES" sz="1100" dirty="0"/>
              <a:t>Lorenzo Valla</a:t>
            </a:r>
            <a:endParaRPr lang="es-VE" sz="1100" dirty="0"/>
          </a:p>
        </p:txBody>
      </p:sp>
      <p:sp>
        <p:nvSpPr>
          <p:cNvPr id="39" name="CuadroTexto 38">
            <a:extLst>
              <a:ext uri="{FF2B5EF4-FFF2-40B4-BE49-F238E27FC236}">
                <a16:creationId xmlns:a16="http://schemas.microsoft.com/office/drawing/2014/main" id="{4F12D5A4-E51B-46CF-8649-25FC9E2AFF3C}"/>
              </a:ext>
            </a:extLst>
          </p:cNvPr>
          <p:cNvSpPr txBox="1"/>
          <p:nvPr/>
        </p:nvSpPr>
        <p:spPr>
          <a:xfrm>
            <a:off x="575676" y="6750949"/>
            <a:ext cx="6437182" cy="738664"/>
          </a:xfrm>
          <a:prstGeom prst="rect">
            <a:avLst/>
          </a:prstGeom>
          <a:noFill/>
        </p:spPr>
        <p:txBody>
          <a:bodyPr wrap="square">
            <a:spAutoFit/>
          </a:bodyPr>
          <a:lstStyle/>
          <a:p>
            <a:pPr algn="just"/>
            <a:r>
              <a:rPr lang="es-ES" sz="1400" dirty="0">
                <a:solidFill>
                  <a:schemeClr val="bg1">
                    <a:lumMod val="25000"/>
                  </a:schemeClr>
                </a:solidFill>
              </a:rPr>
              <a:t>Se tiene al siglo XVI como el período durante el cual se comenzaron a difundir los sistemas de periodización: el aritmético o por siglos y por edades, eras, períodos y las denominaciones Antigua – Moderna. </a:t>
            </a:r>
            <a:endParaRPr lang="es-VE" sz="1400" dirty="0"/>
          </a:p>
        </p:txBody>
      </p:sp>
      <p:sp>
        <p:nvSpPr>
          <p:cNvPr id="40" name="CuadroTexto 39">
            <a:extLst>
              <a:ext uri="{FF2B5EF4-FFF2-40B4-BE49-F238E27FC236}">
                <a16:creationId xmlns:a16="http://schemas.microsoft.com/office/drawing/2014/main" id="{BEE3ED84-2F00-4436-ACAE-EC60BA70E698}"/>
              </a:ext>
            </a:extLst>
          </p:cNvPr>
          <p:cNvSpPr txBox="1"/>
          <p:nvPr/>
        </p:nvSpPr>
        <p:spPr>
          <a:xfrm>
            <a:off x="575676" y="7513410"/>
            <a:ext cx="3872714" cy="2031325"/>
          </a:xfrm>
          <a:prstGeom prst="rect">
            <a:avLst/>
          </a:prstGeom>
          <a:noFill/>
        </p:spPr>
        <p:txBody>
          <a:bodyPr wrap="square">
            <a:spAutoFit/>
          </a:bodyPr>
          <a:lstStyle/>
          <a:p>
            <a:pPr algn="just"/>
            <a:r>
              <a:rPr lang="es-ES" sz="1400" dirty="0">
                <a:solidFill>
                  <a:schemeClr val="bg1">
                    <a:lumMod val="25000"/>
                  </a:schemeClr>
                </a:solidFill>
              </a:rPr>
              <a:t>La mayoría de los escritos relacionados con la historia en la cristiandad tuvieron como hito fundacional la Creación y no tanto el nacimiento de Jesús. Las clasificaciones habituales se referían y estaban basadas en las monarquías universales como la de Babilonia, Persia, la de Alejandro y Roma y la destinada dentro del marco de la salvación: el Reino de Dios. </a:t>
            </a:r>
            <a:endParaRPr lang="es-VE" sz="1400" dirty="0"/>
          </a:p>
        </p:txBody>
      </p:sp>
      <p:sp>
        <p:nvSpPr>
          <p:cNvPr id="23" name="Rectángulo 22">
            <a:extLst>
              <a:ext uri="{FF2B5EF4-FFF2-40B4-BE49-F238E27FC236}">
                <a16:creationId xmlns:a16="http://schemas.microsoft.com/office/drawing/2014/main" id="{1C1EE81C-4F43-48B7-AA9B-F1F0E98ACA43}"/>
              </a:ext>
            </a:extLst>
          </p:cNvPr>
          <p:cNvSpPr/>
          <p:nvPr/>
        </p:nvSpPr>
        <p:spPr>
          <a:xfrm>
            <a:off x="5683250" y="9461500"/>
            <a:ext cx="1873250" cy="18000"/>
          </a:xfrm>
          <a:prstGeom prst="rect">
            <a:avLst/>
          </a:prstGeom>
          <a:solidFill>
            <a:srgbClr val="FCCD50"/>
          </a:solidFill>
          <a:ln>
            <a:solidFill>
              <a:srgbClr val="FCC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3894244731"/>
      </p:ext>
    </p:extLst>
  </p:cSld>
  <p:clrMapOvr>
    <a:masterClrMapping/>
  </p:clrMapOvr>
</p:sld>
</file>

<file path=ppt/theme/theme1.xml><?xml version="1.0" encoding="utf-8"?>
<a:theme xmlns:a="http://schemas.openxmlformats.org/drawingml/2006/main" name="Portada">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CEL">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bjetivo">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CEL">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troducción">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abla de contenido">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CEL">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nido">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CEL">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ferencias">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CEL">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ierr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74801</TotalTime>
  <Words>2858</Words>
  <Application>Microsoft Office PowerPoint</Application>
  <PresentationFormat>Personalizado</PresentationFormat>
  <Paragraphs>119</Paragraphs>
  <Slides>14</Slides>
  <Notes>7</Notes>
  <HiddenSlides>0</HiddenSlides>
  <MMClips>0</MMClips>
  <ScaleCrop>false</ScaleCrop>
  <HeadingPairs>
    <vt:vector size="6" baseType="variant">
      <vt:variant>
        <vt:lpstr>Fuentes usadas</vt:lpstr>
      </vt:variant>
      <vt:variant>
        <vt:i4>6</vt:i4>
      </vt:variant>
      <vt:variant>
        <vt:lpstr>Tema</vt:lpstr>
      </vt:variant>
      <vt:variant>
        <vt:i4>7</vt:i4>
      </vt:variant>
      <vt:variant>
        <vt:lpstr>Títulos de diapositiva</vt:lpstr>
      </vt:variant>
      <vt:variant>
        <vt:i4>14</vt:i4>
      </vt:variant>
    </vt:vector>
  </HeadingPairs>
  <TitlesOfParts>
    <vt:vector size="27" baseType="lpstr">
      <vt:lpstr>Raleway Bold</vt:lpstr>
      <vt:lpstr>Arial</vt:lpstr>
      <vt:lpstr>Raleway</vt:lpstr>
      <vt:lpstr>Microsoft Sans Serif</vt:lpstr>
      <vt:lpstr>Fredoka One</vt:lpstr>
      <vt:lpstr>Calibri</vt:lpstr>
      <vt:lpstr>Portada</vt:lpstr>
      <vt:lpstr>Objetivo</vt:lpstr>
      <vt:lpstr>Introducción</vt:lpstr>
      <vt:lpstr>Tabla de contenido</vt:lpstr>
      <vt:lpstr>Contenido</vt:lpstr>
      <vt:lpstr>Referencias</vt:lpstr>
      <vt:lpstr>Cierre</vt:lpstr>
      <vt:lpstr>EL NACIMIENTO DE LA CRÍTICA HISTÓRICA</vt:lpstr>
      <vt:lpstr>    </vt:lpstr>
      <vt:lpstr>Presentación de PowerPoint</vt:lpstr>
      <vt:lpstr>Presentación de PowerPoint</vt:lpstr>
      <vt:lpstr>Los primeros pasos de una crítica histórica</vt:lpstr>
      <vt:lpstr>El humanismo y nueva aproximación al pasado</vt:lpstr>
      <vt:lpstr>Entre la Antigüedad y el Renacimiento italiano</vt:lpstr>
      <vt:lpstr>Presentación de PowerPoint</vt:lpstr>
      <vt:lpstr>El desarrollo de la crítica documental</vt:lpstr>
      <vt:lpstr>Presentación de PowerPoint</vt:lpstr>
      <vt:lpstr>Presentación de PowerPoint</vt:lpstr>
      <vt:lpstr>Presentación de PowerPoint</vt:lpstr>
      <vt:lpstr>Presentación de PowerPoint</vt:lpstr>
      <vt:lpstr>Has culminado la revisión del tema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Propuesta de Ebook</dc:title>
  <dc:creator>Bruno</dc:creator>
  <cp:lastModifiedBy>Javier Cabrera</cp:lastModifiedBy>
  <cp:revision>745</cp:revision>
  <dcterms:created xsi:type="dcterms:W3CDTF">2006-08-16T00:00:00Z</dcterms:created>
  <dcterms:modified xsi:type="dcterms:W3CDTF">2022-03-18T20:41:23Z</dcterms:modified>
  <dc:identifier>DAESY-NCxWA</dc:identifier>
</cp:coreProperties>
</file>